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78" r:id="rId5"/>
    <p:sldId id="279" r:id="rId6"/>
    <p:sldId id="259" r:id="rId7"/>
    <p:sldId id="280" r:id="rId8"/>
    <p:sldId id="260" r:id="rId9"/>
    <p:sldId id="261" r:id="rId10"/>
    <p:sldId id="281" r:id="rId11"/>
    <p:sldId id="262" r:id="rId12"/>
    <p:sldId id="263" r:id="rId13"/>
    <p:sldId id="282" r:id="rId14"/>
    <p:sldId id="264" r:id="rId15"/>
    <p:sldId id="265" r:id="rId16"/>
    <p:sldId id="266" r:id="rId17"/>
    <p:sldId id="267" r:id="rId18"/>
    <p:sldId id="283" r:id="rId19"/>
    <p:sldId id="284" r:id="rId20"/>
    <p:sldId id="285" r:id="rId21"/>
    <p:sldId id="286" r:id="rId22"/>
    <p:sldId id="287" r:id="rId23"/>
    <p:sldId id="268" r:id="rId24"/>
    <p:sldId id="270" r:id="rId25"/>
    <p:sldId id="269" r:id="rId26"/>
    <p:sldId id="273" r:id="rId27"/>
    <p:sldId id="288" r:id="rId28"/>
    <p:sldId id="272" r:id="rId29"/>
    <p:sldId id="275" r:id="rId30"/>
    <p:sldId id="276" r:id="rId31"/>
    <p:sldId id="271" r:id="rId32"/>
    <p:sldId id="277" r:id="rId33"/>
    <p:sldId id="274"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0511B02-5DB9-4F38-BB98-229E0A639B11}" type="datetimeFigureOut">
              <a:rPr lang="tr-TR" smtClean="0"/>
              <a:pPr/>
              <a:t>18.11.2013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8C7DADD-4817-4183-A295-B7CFD37A8724}" type="slidenum">
              <a:rPr lang="tr-TR" smtClean="0"/>
              <a:pPr/>
              <a:t>‹#›</a:t>
            </a:fld>
            <a:endParaRPr lang="tr-TR"/>
          </a:p>
        </p:txBody>
      </p:sp>
    </p:spTree>
    <p:extLst>
      <p:ext uri="{BB962C8B-B14F-4D97-AF65-F5344CB8AC3E}">
        <p14:creationId xmlns:p14="http://schemas.microsoft.com/office/powerpoint/2010/main" val="305950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511B02-5DB9-4F38-BB98-229E0A639B11}" type="datetimeFigureOut">
              <a:rPr lang="tr-TR" smtClean="0"/>
              <a:pPr/>
              <a:t>18.11.2013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C7DADD-4817-4183-A295-B7CFD37A8724}" type="slidenum">
              <a:rPr lang="tr-TR" smtClean="0"/>
              <a:pPr/>
              <a:t>‹#›</a:t>
            </a:fld>
            <a:endParaRPr lang="tr-TR"/>
          </a:p>
        </p:txBody>
      </p:sp>
    </p:spTree>
    <p:extLst>
      <p:ext uri="{BB962C8B-B14F-4D97-AF65-F5344CB8AC3E}">
        <p14:creationId xmlns:p14="http://schemas.microsoft.com/office/powerpoint/2010/main" val="116341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511B02-5DB9-4F38-BB98-229E0A639B11}" type="datetimeFigureOut">
              <a:rPr lang="tr-TR" smtClean="0"/>
              <a:pPr/>
              <a:t>18.11.2013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C7DADD-4817-4183-A295-B7CFD37A8724}" type="slidenum">
              <a:rPr lang="tr-TR" smtClean="0"/>
              <a:pPr/>
              <a:t>‹#›</a:t>
            </a:fld>
            <a:endParaRPr lang="tr-TR"/>
          </a:p>
        </p:txBody>
      </p:sp>
    </p:spTree>
    <p:extLst>
      <p:ext uri="{BB962C8B-B14F-4D97-AF65-F5344CB8AC3E}">
        <p14:creationId xmlns:p14="http://schemas.microsoft.com/office/powerpoint/2010/main" val="137243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511B02-5DB9-4F38-BB98-229E0A639B11}" type="datetimeFigureOut">
              <a:rPr lang="tr-TR" smtClean="0"/>
              <a:pPr/>
              <a:t>18.11.2013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C7DADD-4817-4183-A295-B7CFD37A8724}" type="slidenum">
              <a:rPr lang="tr-TR" smtClean="0"/>
              <a:pPr/>
              <a:t>‹#›</a:t>
            </a:fld>
            <a:endParaRPr lang="tr-TR"/>
          </a:p>
        </p:txBody>
      </p:sp>
    </p:spTree>
    <p:extLst>
      <p:ext uri="{BB962C8B-B14F-4D97-AF65-F5344CB8AC3E}">
        <p14:creationId xmlns:p14="http://schemas.microsoft.com/office/powerpoint/2010/main" val="105926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8593667" y="6272784"/>
            <a:ext cx="2644309" cy="365125"/>
          </a:xfrm>
        </p:spPr>
        <p:txBody>
          <a:bodyPr/>
          <a:lstStyle/>
          <a:p>
            <a:fld id="{30511B02-5DB9-4F38-BB98-229E0A639B11}" type="datetimeFigureOut">
              <a:rPr lang="tr-TR" smtClean="0"/>
              <a:pPr/>
              <a:t>18.11.2013</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8C7DADD-4817-4183-A295-B7CFD37A8724}" type="slidenum">
              <a:rPr lang="tr-TR" smtClean="0"/>
              <a:pPr/>
              <a:t>‹#›</a:t>
            </a:fld>
            <a:endParaRPr lang="tr-TR"/>
          </a:p>
        </p:txBody>
      </p:sp>
    </p:spTree>
    <p:extLst>
      <p:ext uri="{BB962C8B-B14F-4D97-AF65-F5344CB8AC3E}">
        <p14:creationId xmlns:p14="http://schemas.microsoft.com/office/powerpoint/2010/main" val="92090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0511B02-5DB9-4F38-BB98-229E0A639B11}" type="datetimeFigureOut">
              <a:rPr lang="tr-TR" smtClean="0"/>
              <a:pPr/>
              <a:t>18.11.2013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C7DADD-4817-4183-A295-B7CFD37A8724}" type="slidenum">
              <a:rPr lang="tr-TR" smtClean="0"/>
              <a:pPr/>
              <a:t>‹#›</a:t>
            </a:fld>
            <a:endParaRPr lang="tr-TR"/>
          </a:p>
        </p:txBody>
      </p:sp>
    </p:spTree>
    <p:extLst>
      <p:ext uri="{BB962C8B-B14F-4D97-AF65-F5344CB8AC3E}">
        <p14:creationId xmlns:p14="http://schemas.microsoft.com/office/powerpoint/2010/main" val="155918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0511B02-5DB9-4F38-BB98-229E0A639B11}" type="datetimeFigureOut">
              <a:rPr lang="tr-TR" smtClean="0"/>
              <a:pPr/>
              <a:t>18.11.2013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C7DADD-4817-4183-A295-B7CFD37A8724}" type="slidenum">
              <a:rPr lang="tr-TR" smtClean="0"/>
              <a:pPr/>
              <a:t>‹#›</a:t>
            </a:fld>
            <a:endParaRPr lang="tr-TR"/>
          </a:p>
        </p:txBody>
      </p:sp>
    </p:spTree>
    <p:extLst>
      <p:ext uri="{BB962C8B-B14F-4D97-AF65-F5344CB8AC3E}">
        <p14:creationId xmlns:p14="http://schemas.microsoft.com/office/powerpoint/2010/main" val="254632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0511B02-5DB9-4F38-BB98-229E0A639B11}" type="datetimeFigureOut">
              <a:rPr lang="tr-TR" smtClean="0"/>
              <a:pPr/>
              <a:t>18.11.2013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C7DADD-4817-4183-A295-B7CFD37A8724}" type="slidenum">
              <a:rPr lang="tr-TR" smtClean="0"/>
              <a:pPr/>
              <a:t>‹#›</a:t>
            </a:fld>
            <a:endParaRPr lang="tr-TR"/>
          </a:p>
        </p:txBody>
      </p:sp>
    </p:spTree>
    <p:extLst>
      <p:ext uri="{BB962C8B-B14F-4D97-AF65-F5344CB8AC3E}">
        <p14:creationId xmlns:p14="http://schemas.microsoft.com/office/powerpoint/2010/main" val="148848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11B02-5DB9-4F38-BB98-229E0A639B11}" type="datetimeFigureOut">
              <a:rPr lang="tr-TR" smtClean="0"/>
              <a:pPr/>
              <a:t>18.11.2013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8C7DADD-4817-4183-A295-B7CFD37A8724}" type="slidenum">
              <a:rPr lang="tr-TR" smtClean="0"/>
              <a:pPr/>
              <a:t>‹#›</a:t>
            </a:fld>
            <a:endParaRPr lang="tr-TR"/>
          </a:p>
        </p:txBody>
      </p:sp>
    </p:spTree>
    <p:extLst>
      <p:ext uri="{BB962C8B-B14F-4D97-AF65-F5344CB8AC3E}">
        <p14:creationId xmlns:p14="http://schemas.microsoft.com/office/powerpoint/2010/main" val="240038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0511B02-5DB9-4F38-BB98-229E0A639B11}" type="datetimeFigureOut">
              <a:rPr lang="tr-TR" smtClean="0"/>
              <a:pPr/>
              <a:t>18.11.2013</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8C7DADD-4817-4183-A295-B7CFD37A8724}" type="slidenum">
              <a:rPr lang="tr-TR" smtClean="0"/>
              <a:pPr/>
              <a:t>‹#›</a:t>
            </a:fld>
            <a:endParaRPr lang="tr-TR"/>
          </a:p>
        </p:txBody>
      </p:sp>
    </p:spTree>
    <p:extLst>
      <p:ext uri="{BB962C8B-B14F-4D97-AF65-F5344CB8AC3E}">
        <p14:creationId xmlns:p14="http://schemas.microsoft.com/office/powerpoint/2010/main" val="25988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0511B02-5DB9-4F38-BB98-229E0A639B11}" type="datetimeFigureOut">
              <a:rPr lang="tr-TR" smtClean="0"/>
              <a:pPr/>
              <a:t>18.11.2013</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8C7DADD-4817-4183-A295-B7CFD37A8724}" type="slidenum">
              <a:rPr lang="tr-TR" smtClean="0"/>
              <a:pPr/>
              <a:t>‹#›</a:t>
            </a:fld>
            <a:endParaRPr lang="tr-TR"/>
          </a:p>
        </p:txBody>
      </p:sp>
    </p:spTree>
    <p:extLst>
      <p:ext uri="{BB962C8B-B14F-4D97-AF65-F5344CB8AC3E}">
        <p14:creationId xmlns:p14="http://schemas.microsoft.com/office/powerpoint/2010/main" val="402654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0511B02-5DB9-4F38-BB98-229E0A639B11}" type="datetimeFigureOut">
              <a:rPr lang="tr-TR" smtClean="0"/>
              <a:pPr/>
              <a:t>18.11.2013</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8C7DADD-4817-4183-A295-B7CFD37A8724}" type="slidenum">
              <a:rPr lang="tr-TR" smtClean="0"/>
              <a:pPr/>
              <a:t>‹#›</a:t>
            </a:fld>
            <a:endParaRPr lang="tr-TR"/>
          </a:p>
        </p:txBody>
      </p:sp>
    </p:spTree>
    <p:extLst>
      <p:ext uri="{BB962C8B-B14F-4D97-AF65-F5344CB8AC3E}">
        <p14:creationId xmlns:p14="http://schemas.microsoft.com/office/powerpoint/2010/main" val="89122495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r.wikipedia.org/wiki/Fatih,_%C4%B0stanbul" TargetMode="External"/><Relationship Id="rId7" Type="http://schemas.openxmlformats.org/officeDocument/2006/relationships/image" Target="../media/image18.png"/><Relationship Id="rId2" Type="http://schemas.openxmlformats.org/officeDocument/2006/relationships/hyperlink" Target="http://tr.wikipedia.org/wiki/%C4%B0stanbul" TargetMode="External"/><Relationship Id="rId1" Type="http://schemas.openxmlformats.org/officeDocument/2006/relationships/slideLayout" Target="../slideLayouts/slideLayout2.xml"/><Relationship Id="rId6" Type="http://schemas.openxmlformats.org/officeDocument/2006/relationships/hyperlink" Target="http://tr.wikipedia.org/wiki/Selatin_camileri" TargetMode="External"/><Relationship Id="rId5" Type="http://schemas.openxmlformats.org/officeDocument/2006/relationships/hyperlink" Target="http://tr.wikipedia.org/wiki/Zeyrek,_Fatih" TargetMode="External"/><Relationship Id="rId4" Type="http://schemas.openxmlformats.org/officeDocument/2006/relationships/hyperlink" Target="http://tr.wikipedia.org/wiki/Sanki_Yedim_Cami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49959" y="1353312"/>
            <a:ext cx="10371183" cy="3035808"/>
          </a:xfrm>
        </p:spPr>
        <p:txBody>
          <a:bodyPr/>
          <a:lstStyle/>
          <a:p>
            <a:r>
              <a:rPr lang="tr-TR" sz="4000" b="1" dirty="0"/>
              <a:t>İstiğna </a:t>
            </a:r>
            <a:r>
              <a:rPr lang="tr-TR" sz="4000" b="1" dirty="0" err="1" smtClean="0"/>
              <a:t>LâzIm</a:t>
            </a:r>
            <a:r>
              <a:rPr lang="tr-TR" sz="4000" b="1" dirty="0"/>
              <a:t>, </a:t>
            </a:r>
            <a:r>
              <a:rPr lang="tr-TR" sz="4000" b="1" dirty="0" err="1"/>
              <a:t>İktisad</a:t>
            </a:r>
            <a:r>
              <a:rPr lang="tr-TR" sz="4000" b="1" dirty="0"/>
              <a:t> </a:t>
            </a:r>
            <a:r>
              <a:rPr lang="tr-TR" sz="4000" b="1" dirty="0" err="1"/>
              <a:t>Melzum</a:t>
            </a:r>
            <a:endParaRPr lang="tr-TR" sz="4000" b="1" dirty="0"/>
          </a:p>
        </p:txBody>
      </p:sp>
      <p:sp>
        <p:nvSpPr>
          <p:cNvPr id="3" name="Alt Başlık 2"/>
          <p:cNvSpPr>
            <a:spLocks noGrp="1"/>
          </p:cNvSpPr>
          <p:nvPr>
            <p:ph type="subTitle" idx="1"/>
          </p:nvPr>
        </p:nvSpPr>
        <p:spPr>
          <a:xfrm>
            <a:off x="949959" y="5289006"/>
            <a:ext cx="9558385" cy="531223"/>
          </a:xfrm>
        </p:spPr>
        <p:txBody>
          <a:bodyPr>
            <a:noAutofit/>
          </a:bodyPr>
          <a:lstStyle/>
          <a:p>
            <a:r>
              <a:rPr lang="tr-TR" sz="2400" b="1" dirty="0" smtClean="0">
                <a:solidFill>
                  <a:srgbClr val="C00000"/>
                </a:solidFill>
              </a:rPr>
              <a:t>Risale-i Nur &gt;&gt; </a:t>
            </a:r>
            <a:r>
              <a:rPr lang="tr-TR" sz="2400" b="1" dirty="0" err="1" smtClean="0">
                <a:solidFill>
                  <a:srgbClr val="C00000"/>
                </a:solidFill>
              </a:rPr>
              <a:t>Lemalar</a:t>
            </a:r>
            <a:r>
              <a:rPr lang="tr-TR" sz="2400" b="1" dirty="0" smtClean="0">
                <a:solidFill>
                  <a:srgbClr val="C00000"/>
                </a:solidFill>
              </a:rPr>
              <a:t> &gt;&gt; 19. </a:t>
            </a:r>
            <a:r>
              <a:rPr lang="tr-TR" sz="2400" b="1" dirty="0" err="1" smtClean="0">
                <a:solidFill>
                  <a:srgbClr val="C00000"/>
                </a:solidFill>
              </a:rPr>
              <a:t>Lema</a:t>
            </a:r>
            <a:r>
              <a:rPr lang="tr-TR" sz="2400" b="1" dirty="0" smtClean="0">
                <a:solidFill>
                  <a:srgbClr val="C00000"/>
                </a:solidFill>
              </a:rPr>
              <a:t> &gt;&gt; </a:t>
            </a:r>
            <a:r>
              <a:rPr lang="tr-TR" sz="2400" b="1" dirty="0"/>
              <a:t>İktisat Risalesi</a:t>
            </a:r>
            <a:endParaRPr lang="tr-TR" sz="2400" b="1" dirty="0">
              <a:solidFill>
                <a:srgbClr val="C00000"/>
              </a:solidFill>
            </a:endParaRPr>
          </a:p>
        </p:txBody>
      </p:sp>
    </p:spTree>
    <p:extLst>
      <p:ext uri="{BB962C8B-B14F-4D97-AF65-F5344CB8AC3E}">
        <p14:creationId xmlns:p14="http://schemas.microsoft.com/office/powerpoint/2010/main" val="129213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4853" y="179883"/>
            <a:ext cx="11967148" cy="4826832"/>
          </a:xfrm>
        </p:spPr>
        <p:txBody>
          <a:bodyPr>
            <a:normAutofit fontScale="92500" lnSpcReduction="10000"/>
          </a:bodyPr>
          <a:lstStyle/>
          <a:p>
            <a:pPr marL="0" indent="0" algn="just">
              <a:buNone/>
            </a:pPr>
            <a:r>
              <a:rPr lang="tr-TR" sz="4000" dirty="0" smtClean="0"/>
              <a:t>SANKİ YEDİM CAMİİ</a:t>
            </a:r>
          </a:p>
          <a:p>
            <a:pPr marL="0" indent="0" algn="just">
              <a:buNone/>
            </a:pPr>
            <a:r>
              <a:rPr lang="tr-TR" sz="3200" b="1" dirty="0" smtClean="0"/>
              <a:t>Sanki Yedim Camii</a:t>
            </a:r>
            <a:r>
              <a:rPr lang="tr-TR" sz="3200" dirty="0" smtClean="0"/>
              <a:t>, </a:t>
            </a:r>
            <a:r>
              <a:rPr lang="tr-TR" sz="3200" dirty="0" smtClean="0">
                <a:hlinkClick r:id="rId2" tooltip="İstanbul"/>
              </a:rPr>
              <a:t>İstanbul</a:t>
            </a:r>
            <a:r>
              <a:rPr lang="tr-TR" sz="3200" dirty="0" smtClean="0"/>
              <a:t>'un </a:t>
            </a:r>
            <a:r>
              <a:rPr lang="tr-TR" sz="3200" dirty="0" smtClean="0">
                <a:hlinkClick r:id="rId3" tooltip="Fatih, İstanbul"/>
              </a:rPr>
              <a:t>Fatih</a:t>
            </a:r>
            <a:r>
              <a:rPr lang="tr-TR" sz="3200" dirty="0" smtClean="0"/>
              <a:t> ilçesinde yer alan, Osmanlı döneminden kalma tarihî bir ibadethanedir.</a:t>
            </a:r>
            <a:r>
              <a:rPr lang="tr-TR" sz="3200" baseline="30000" dirty="0" smtClean="0">
                <a:hlinkClick r:id="rId4"/>
              </a:rPr>
              <a:t>[1]</a:t>
            </a:r>
            <a:r>
              <a:rPr lang="tr-TR" sz="3200" dirty="0" smtClean="0"/>
              <a:t> </a:t>
            </a:r>
            <a:r>
              <a:rPr lang="tr-TR" sz="3200" dirty="0" smtClean="0">
                <a:hlinkClick r:id="rId5" tooltip="Zeyrek, Fatih"/>
              </a:rPr>
              <a:t>Zeyrek mahallesi</a:t>
            </a:r>
            <a:r>
              <a:rPr lang="tr-TR" sz="3200" dirty="0" smtClean="0"/>
              <a:t>, </a:t>
            </a:r>
            <a:r>
              <a:rPr lang="tr-TR" sz="3200" dirty="0" err="1" smtClean="0"/>
              <a:t>Kirbacı</a:t>
            </a:r>
            <a:r>
              <a:rPr lang="tr-TR" sz="3200" dirty="0" smtClean="0"/>
              <a:t> Sokağı'nda yer alan caminin yapılış tarihi ve kimin tarafından yaptırıldığı konusunda kesin bir bilgi yoktur. Rivayete göre </a:t>
            </a:r>
            <a:r>
              <a:rPr lang="tr-TR" sz="3200" dirty="0" err="1" smtClean="0"/>
              <a:t>Keçecizade</a:t>
            </a:r>
            <a:r>
              <a:rPr lang="tr-TR" sz="3200" dirty="0" smtClean="0"/>
              <a:t> </a:t>
            </a:r>
            <a:r>
              <a:rPr lang="tr-TR" sz="3200" dirty="0" err="1" smtClean="0"/>
              <a:t>Hayreddin</a:t>
            </a:r>
            <a:r>
              <a:rPr lang="tr-TR" sz="3200" dirty="0" smtClean="0"/>
              <a:t> adında </a:t>
            </a:r>
            <a:r>
              <a:rPr lang="tr-TR" sz="3200" dirty="0" err="1" smtClean="0"/>
              <a:t>ortahâlli</a:t>
            </a:r>
            <a:r>
              <a:rPr lang="tr-TR" sz="3200" dirty="0" smtClean="0"/>
              <a:t> bir esnaf, Osmanlı döneminde padişahların yaptırdığı </a:t>
            </a:r>
            <a:r>
              <a:rPr lang="tr-TR" sz="3200" dirty="0" smtClean="0">
                <a:hlinkClick r:id="rId6" tooltip="Selatin camileri"/>
              </a:rPr>
              <a:t>Selatin camilerini</a:t>
            </a:r>
            <a:r>
              <a:rPr lang="tr-TR" sz="3200" dirty="0" smtClean="0"/>
              <a:t> görüp imrenerek, kendisi de bir cami yaptırmayı diler ve bunun için para biriktirmeye başlar. Canı bir şey istediğinde, almayıp; </a:t>
            </a:r>
            <a:r>
              <a:rPr lang="tr-TR" sz="3200" i="1" dirty="0" smtClean="0"/>
              <a:t>sanki yedim</a:t>
            </a:r>
            <a:r>
              <a:rPr lang="tr-TR" sz="3200" dirty="0" smtClean="0"/>
              <a:t> (varsay ki yedim) diyerek parasını ayrı bir yere koyar. 20 yıl boyunca biriktirdiği paralarla küçük de olsa bir cami yaptırır ve caminin adı halk arasında </a:t>
            </a:r>
            <a:r>
              <a:rPr lang="tr-TR" sz="3200" i="1" dirty="0" smtClean="0"/>
              <a:t>Sanki Yedim Camii</a:t>
            </a:r>
            <a:r>
              <a:rPr lang="tr-TR" sz="3200" dirty="0" smtClean="0"/>
              <a:t> olarak anılmaya başlar</a:t>
            </a:r>
          </a:p>
          <a:p>
            <a:pPr marL="0" indent="0" algn="just">
              <a:buNone/>
            </a:pPr>
            <a:endParaRPr lang="tr-TR" sz="2800" dirty="0"/>
          </a:p>
        </p:txBody>
      </p:sp>
      <p:pic>
        <p:nvPicPr>
          <p:cNvPr id="1028" name="Picture 4" descr="C:\Users\SYIJ\Desktop\SANKİ YEDİM.png"/>
          <p:cNvPicPr>
            <a:picLocks noChangeAspect="1" noChangeArrowheads="1"/>
          </p:cNvPicPr>
          <p:nvPr/>
        </p:nvPicPr>
        <p:blipFill>
          <a:blip r:embed="rId7" cstate="print"/>
          <a:srcRect/>
          <a:stretch>
            <a:fillRect/>
          </a:stretch>
        </p:blipFill>
        <p:spPr bwMode="auto">
          <a:xfrm>
            <a:off x="9725025" y="5010150"/>
            <a:ext cx="2466975" cy="1847850"/>
          </a:xfrm>
          <a:prstGeom prst="rect">
            <a:avLst/>
          </a:prstGeom>
          <a:noFill/>
        </p:spPr>
      </p:pic>
    </p:spTree>
    <p:extLst>
      <p:ext uri="{BB962C8B-B14F-4D97-AF65-F5344CB8AC3E}">
        <p14:creationId xmlns:p14="http://schemas.microsoft.com/office/powerpoint/2010/main" val="105930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4852" y="209862"/>
            <a:ext cx="11782269" cy="5465224"/>
          </a:xfrm>
        </p:spPr>
        <p:txBody>
          <a:bodyPr>
            <a:noAutofit/>
          </a:bodyPr>
          <a:lstStyle/>
          <a:p>
            <a:pPr marL="0" indent="0" algn="just">
              <a:buNone/>
            </a:pPr>
            <a:r>
              <a:rPr lang="tr-TR" sz="2600" dirty="0"/>
              <a:t>Şimdi, saray hâkimine gelen hediye kırk para olmakla beraber, kapıcıya dokuz defa fazla bahşiş vermek, kapıcıyı baştan çıkarır. “Hâkim benim” der. Kim fazla bahşiş ve lezzet verse onu içeriye sokacak, ihtilâl verecek, yangın çıkaracak. “Aman, doktor gelsin, hararetimi teskin etsin, ateşimi söndürsün” dedirmeye mecbur edecek.</a:t>
            </a:r>
          </a:p>
          <a:p>
            <a:pPr marL="0" indent="0" algn="just">
              <a:buNone/>
            </a:pPr>
            <a:r>
              <a:rPr lang="tr-TR" sz="2600" i="1" dirty="0" smtClean="0"/>
              <a:t>Evet, nefsini baklavaya alıştıran biri midesine gönderdiği gıdalara da faydayı gözetmez, sadece tadı gözetir yani dili memnun eder, onu şımartır. Hâlbuki dil bir kapıcıdır. Kapıcıya ücret verilir ama mideye verilenden fazla verilmez.</a:t>
            </a:r>
          </a:p>
          <a:p>
            <a:pPr marL="0" indent="0" algn="just">
              <a:buNone/>
            </a:pPr>
            <a:r>
              <a:rPr lang="tr-TR" sz="2600" dirty="0" smtClean="0"/>
              <a:t>İşte</a:t>
            </a:r>
            <a:r>
              <a:rPr lang="tr-TR" sz="2600" dirty="0"/>
              <a:t>, iktisat ve kanaat, hikmet-i </a:t>
            </a:r>
            <a:r>
              <a:rPr lang="tr-TR" sz="2600" dirty="0" err="1"/>
              <a:t>İlâhiyeye</a:t>
            </a:r>
            <a:r>
              <a:rPr lang="tr-TR" sz="2600" dirty="0"/>
              <a:t> </a:t>
            </a:r>
            <a:r>
              <a:rPr lang="tr-TR" sz="2600" dirty="0" err="1"/>
              <a:t>tevfik</a:t>
            </a:r>
            <a:r>
              <a:rPr lang="tr-TR" sz="2600" dirty="0"/>
              <a:t>-i harekettir; kuvve-i </a:t>
            </a:r>
            <a:r>
              <a:rPr lang="tr-TR" sz="2600" dirty="0" err="1"/>
              <a:t>zâikayı</a:t>
            </a:r>
            <a:r>
              <a:rPr lang="tr-TR" sz="2600" dirty="0"/>
              <a:t> kapıcı hükmünde tutup, ona göre bahşiş verir. İsraf ise, o hikmete zıt hareket ettiği için çabuk tokat yer, mideyi karıştırır, </a:t>
            </a:r>
            <a:r>
              <a:rPr lang="tr-TR" sz="2600" dirty="0" err="1"/>
              <a:t>iştihâ-yı</a:t>
            </a:r>
            <a:r>
              <a:rPr lang="tr-TR" sz="2600" dirty="0"/>
              <a:t> hakikîyi kaybeder. Tenevvü‑ü </a:t>
            </a:r>
            <a:r>
              <a:rPr lang="tr-TR" sz="2600" dirty="0" err="1"/>
              <a:t>et’imeden</a:t>
            </a:r>
            <a:r>
              <a:rPr lang="tr-TR" sz="2600" dirty="0"/>
              <a:t> gelen sun’î bir </a:t>
            </a:r>
            <a:r>
              <a:rPr lang="tr-TR" sz="2600" dirty="0" err="1"/>
              <a:t>iştihâ</a:t>
            </a:r>
            <a:r>
              <a:rPr lang="tr-TR" sz="2600" dirty="0"/>
              <a:t>-</a:t>
            </a:r>
            <a:r>
              <a:rPr lang="tr-TR" sz="2600" dirty="0" err="1"/>
              <a:t>yı</a:t>
            </a:r>
            <a:r>
              <a:rPr lang="tr-TR" sz="2600" dirty="0"/>
              <a:t> </a:t>
            </a:r>
            <a:r>
              <a:rPr lang="tr-TR" sz="2600" dirty="0" err="1"/>
              <a:t>kâzibe</a:t>
            </a:r>
            <a:r>
              <a:rPr lang="tr-TR" sz="2600" dirty="0"/>
              <a:t> ile yedirir, hazımsızlığa sebebiyet verir, hasta eder</a:t>
            </a:r>
            <a:r>
              <a:rPr lang="tr-TR" sz="2600" dirty="0" smtClean="0"/>
              <a:t>.</a:t>
            </a:r>
          </a:p>
          <a:p>
            <a:pPr marL="0" indent="0" algn="just">
              <a:buNone/>
            </a:pPr>
            <a:r>
              <a:rPr lang="tr-TR" sz="2600" dirty="0" smtClean="0"/>
              <a:t>Denizli kebabını çok seviyorum diye </a:t>
            </a:r>
            <a:r>
              <a:rPr lang="tr-TR" sz="2600" dirty="0" err="1" smtClean="0"/>
              <a:t>hergün</a:t>
            </a:r>
            <a:r>
              <a:rPr lang="tr-TR" sz="2600" dirty="0" smtClean="0"/>
              <a:t> yemek, dili </a:t>
            </a:r>
          </a:p>
          <a:p>
            <a:pPr marL="0" indent="0" algn="just">
              <a:buNone/>
            </a:pPr>
            <a:r>
              <a:rPr lang="tr-TR" sz="2600" dirty="0" smtClean="0"/>
              <a:t>memnun eder ama vücuda ne kadar zarar verir. </a:t>
            </a:r>
          </a:p>
          <a:p>
            <a:pPr marL="0" indent="0" algn="just">
              <a:buNone/>
            </a:pPr>
            <a:r>
              <a:rPr lang="tr-TR" sz="2600" dirty="0" smtClean="0"/>
              <a:t>Ayda 1-2 kez kırmızı et kafidir, fazlası israftır.</a:t>
            </a:r>
            <a:endParaRPr lang="tr-TR" sz="2600" dirty="0"/>
          </a:p>
          <a:p>
            <a:pPr marL="0" indent="0">
              <a:buNone/>
            </a:pPr>
            <a:endParaRPr lang="tr-TR" sz="2800" dirty="0"/>
          </a:p>
        </p:txBody>
      </p:sp>
      <p:pic>
        <p:nvPicPr>
          <p:cNvPr id="2050" name="Picture 2" descr="C:\Users\SYIJ\Desktop\denizli kebabı.jpg"/>
          <p:cNvPicPr>
            <a:picLocks noChangeAspect="1" noChangeArrowheads="1"/>
          </p:cNvPicPr>
          <p:nvPr/>
        </p:nvPicPr>
        <p:blipFill>
          <a:blip r:embed="rId2" cstate="print"/>
          <a:srcRect/>
          <a:stretch>
            <a:fillRect/>
          </a:stretch>
        </p:blipFill>
        <p:spPr bwMode="auto">
          <a:xfrm>
            <a:off x="8994099" y="5010150"/>
            <a:ext cx="3197902" cy="1847850"/>
          </a:xfrm>
          <a:prstGeom prst="rect">
            <a:avLst/>
          </a:prstGeom>
          <a:noFill/>
        </p:spPr>
      </p:pic>
    </p:spTree>
    <p:extLst>
      <p:ext uri="{BB962C8B-B14F-4D97-AF65-F5344CB8AC3E}">
        <p14:creationId xmlns:p14="http://schemas.microsoft.com/office/powerpoint/2010/main" val="243211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42413" y="0"/>
            <a:ext cx="4437088" cy="1059355"/>
          </a:xfrm>
        </p:spPr>
        <p:txBody>
          <a:bodyPr/>
          <a:lstStyle/>
          <a:p>
            <a:pPr algn="ctr"/>
            <a:r>
              <a:rPr lang="tr-TR" b="1" dirty="0"/>
              <a:t>ÜÇÜNCÜ NÜKTE</a:t>
            </a:r>
            <a:endParaRPr lang="tr-TR" dirty="0"/>
          </a:p>
        </p:txBody>
      </p:sp>
      <p:sp>
        <p:nvSpPr>
          <p:cNvPr id="3" name="İçerik Yer Tutucusu 2"/>
          <p:cNvSpPr>
            <a:spLocks noGrp="1"/>
          </p:cNvSpPr>
          <p:nvPr>
            <p:ph idx="1"/>
          </p:nvPr>
        </p:nvSpPr>
        <p:spPr>
          <a:xfrm>
            <a:off x="194872" y="817264"/>
            <a:ext cx="11707318" cy="4050792"/>
          </a:xfrm>
        </p:spPr>
        <p:txBody>
          <a:bodyPr>
            <a:normAutofit lnSpcReduction="10000"/>
          </a:bodyPr>
          <a:lstStyle/>
          <a:p>
            <a:pPr marL="0" indent="0" algn="just">
              <a:buNone/>
            </a:pPr>
            <a:r>
              <a:rPr lang="tr-TR" sz="2800" dirty="0"/>
              <a:t>Sabık İkinci Nüktede, “Kuvve-i </a:t>
            </a:r>
            <a:r>
              <a:rPr lang="tr-TR" sz="2800" dirty="0" err="1"/>
              <a:t>zâika</a:t>
            </a:r>
            <a:r>
              <a:rPr lang="tr-TR" sz="2800" dirty="0"/>
              <a:t> kapıcıdır” dedik. Evet, </a:t>
            </a:r>
            <a:r>
              <a:rPr lang="tr-TR" sz="2800" dirty="0" err="1"/>
              <a:t>ehl</a:t>
            </a:r>
            <a:r>
              <a:rPr lang="tr-TR" sz="2800" dirty="0"/>
              <a:t>-i gaflet ve ruhen terakki etmeyen ve şükür mesleğinde ileri gitmeyen insanlar için bir kapıcı hükmündedir. Onun </a:t>
            </a:r>
            <a:r>
              <a:rPr lang="tr-TR" sz="2800" dirty="0" err="1"/>
              <a:t>telezzüzü</a:t>
            </a:r>
            <a:r>
              <a:rPr lang="tr-TR" sz="2800" dirty="0"/>
              <a:t> hatırı için </a:t>
            </a:r>
            <a:r>
              <a:rPr lang="tr-TR" sz="2800" dirty="0" err="1"/>
              <a:t>isrâfâta</a:t>
            </a:r>
            <a:r>
              <a:rPr lang="tr-TR" sz="2800" dirty="0"/>
              <a:t> ve bir dereceden on derece fiyata çıkmamak gerektir</a:t>
            </a:r>
            <a:r>
              <a:rPr lang="tr-TR" sz="2800" dirty="0" smtClean="0"/>
              <a:t>.</a:t>
            </a:r>
          </a:p>
          <a:p>
            <a:pPr marL="0" indent="0" algn="just">
              <a:buNone/>
            </a:pPr>
            <a:r>
              <a:rPr lang="tr-TR" sz="2800" i="1" dirty="0" smtClean="0"/>
              <a:t>Gafletle yaşayan insanların akıllıları kuvve-i </a:t>
            </a:r>
            <a:r>
              <a:rPr lang="tr-TR" sz="2800" i="1" dirty="0" err="1" smtClean="0"/>
              <a:t>zaikayı</a:t>
            </a:r>
            <a:r>
              <a:rPr lang="tr-TR" sz="2800" i="1" dirty="0" smtClean="0"/>
              <a:t> bir kapıcı olarak kullanırlar. Dil onlarda böyle en faydalı olabilir. Kuvve-i </a:t>
            </a:r>
            <a:r>
              <a:rPr lang="tr-TR" sz="2800" i="1" dirty="0" err="1" smtClean="0"/>
              <a:t>zaikanın</a:t>
            </a:r>
            <a:r>
              <a:rPr lang="tr-TR" sz="2800" i="1" dirty="0" smtClean="0"/>
              <a:t> ziyade lezzet almasına önem verenler; 1 </a:t>
            </a:r>
            <a:r>
              <a:rPr lang="tr-TR" sz="2800" i="1" dirty="0" err="1" smtClean="0"/>
              <a:t>krş</a:t>
            </a:r>
            <a:r>
              <a:rPr lang="tr-TR" sz="2800" i="1" dirty="0" smtClean="0"/>
              <a:t>.dan 10 </a:t>
            </a:r>
            <a:r>
              <a:rPr lang="tr-TR" sz="2800" i="1" dirty="0" err="1" smtClean="0"/>
              <a:t>krş</a:t>
            </a:r>
            <a:r>
              <a:rPr lang="tr-TR" sz="2800" i="1" dirty="0" smtClean="0"/>
              <a:t> a çıkan masraf ederler israf ederler zarar ederler. Zevk için, Sabah kahvaltısını Denizlide, Öğle yemeğini </a:t>
            </a:r>
            <a:r>
              <a:rPr lang="tr-TR" sz="2800" i="1" dirty="0" err="1" smtClean="0"/>
              <a:t>İstanbulda</a:t>
            </a:r>
            <a:r>
              <a:rPr lang="tr-TR" sz="2800" i="1" dirty="0" smtClean="0"/>
              <a:t>, akşam yemeğini İtalya’da yerler. Masaları ve sofraları sürekli 20-30 çeşitle donanmıştır onların.</a:t>
            </a:r>
            <a:endParaRPr lang="tr-TR" sz="2800" i="1" dirty="0"/>
          </a:p>
        </p:txBody>
      </p:sp>
      <p:pic>
        <p:nvPicPr>
          <p:cNvPr id="1026" name="Picture 2" descr="C:\Users\SYIJ\Desktop\israf 1.jpg"/>
          <p:cNvPicPr>
            <a:picLocks noChangeAspect="1" noChangeArrowheads="1"/>
          </p:cNvPicPr>
          <p:nvPr/>
        </p:nvPicPr>
        <p:blipFill>
          <a:blip r:embed="rId2" cstate="print"/>
          <a:srcRect/>
          <a:stretch>
            <a:fillRect/>
          </a:stretch>
        </p:blipFill>
        <p:spPr bwMode="auto">
          <a:xfrm>
            <a:off x="408092" y="4572001"/>
            <a:ext cx="3249508" cy="2098622"/>
          </a:xfrm>
          <a:prstGeom prst="rect">
            <a:avLst/>
          </a:prstGeom>
          <a:noFill/>
        </p:spPr>
      </p:pic>
      <p:pic>
        <p:nvPicPr>
          <p:cNvPr id="1027" name="Picture 3" descr="C:\Users\SYIJ\Desktop\israf 2.jpg"/>
          <p:cNvPicPr>
            <a:picLocks noChangeAspect="1" noChangeArrowheads="1"/>
          </p:cNvPicPr>
          <p:nvPr/>
        </p:nvPicPr>
        <p:blipFill>
          <a:blip r:embed="rId3" cstate="print"/>
          <a:srcRect/>
          <a:stretch>
            <a:fillRect/>
          </a:stretch>
        </p:blipFill>
        <p:spPr bwMode="auto">
          <a:xfrm>
            <a:off x="3942413" y="4512040"/>
            <a:ext cx="4362138" cy="2159600"/>
          </a:xfrm>
          <a:prstGeom prst="rect">
            <a:avLst/>
          </a:prstGeom>
          <a:noFill/>
        </p:spPr>
      </p:pic>
      <p:pic>
        <p:nvPicPr>
          <p:cNvPr id="1028" name="Picture 4" descr="C:\Users\SYIJ\Desktop\israf 3.jpg"/>
          <p:cNvPicPr>
            <a:picLocks noChangeAspect="1" noChangeArrowheads="1"/>
          </p:cNvPicPr>
          <p:nvPr/>
        </p:nvPicPr>
        <p:blipFill>
          <a:blip r:embed="rId4" cstate="print"/>
          <a:srcRect/>
          <a:stretch>
            <a:fillRect/>
          </a:stretch>
        </p:blipFill>
        <p:spPr bwMode="auto">
          <a:xfrm>
            <a:off x="8899472" y="4527029"/>
            <a:ext cx="2684391" cy="2113613"/>
          </a:xfrm>
          <a:prstGeom prst="rect">
            <a:avLst/>
          </a:prstGeom>
          <a:noFill/>
        </p:spPr>
      </p:pic>
    </p:spTree>
    <p:extLst>
      <p:ext uri="{BB962C8B-B14F-4D97-AF65-F5344CB8AC3E}">
        <p14:creationId xmlns:p14="http://schemas.microsoft.com/office/powerpoint/2010/main" val="256969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82256" y="484632"/>
            <a:ext cx="4467069" cy="654620"/>
          </a:xfrm>
        </p:spPr>
        <p:txBody>
          <a:bodyPr>
            <a:normAutofit fontScale="90000"/>
          </a:bodyPr>
          <a:lstStyle/>
          <a:p>
            <a:r>
              <a:rPr lang="tr-TR" b="1" dirty="0"/>
              <a:t>ÜÇÜNCÜ NÜKTE</a:t>
            </a:r>
            <a:endParaRPr lang="tr-TR" dirty="0"/>
          </a:p>
        </p:txBody>
      </p:sp>
      <p:sp>
        <p:nvSpPr>
          <p:cNvPr id="3" name="İçerik Yer Tutucusu 2"/>
          <p:cNvSpPr>
            <a:spLocks noGrp="1"/>
          </p:cNvSpPr>
          <p:nvPr>
            <p:ph idx="1"/>
          </p:nvPr>
        </p:nvSpPr>
        <p:spPr>
          <a:xfrm>
            <a:off x="1069848" y="1019331"/>
            <a:ext cx="10058400" cy="3747541"/>
          </a:xfrm>
        </p:spPr>
        <p:txBody>
          <a:bodyPr>
            <a:normAutofit lnSpcReduction="10000"/>
          </a:bodyPr>
          <a:lstStyle/>
          <a:p>
            <a:pPr marL="0" indent="0" algn="just">
              <a:buNone/>
            </a:pPr>
            <a:r>
              <a:rPr lang="tr-TR" sz="2800" dirty="0" smtClean="0"/>
              <a:t>Fakat</a:t>
            </a:r>
            <a:r>
              <a:rPr lang="tr-TR" sz="2800" dirty="0"/>
              <a:t>, hakikî </a:t>
            </a:r>
            <a:r>
              <a:rPr lang="tr-TR" sz="2800" dirty="0" err="1"/>
              <a:t>ehl</a:t>
            </a:r>
            <a:r>
              <a:rPr lang="tr-TR" sz="2800" dirty="0"/>
              <a:t>-i şükrün ve </a:t>
            </a:r>
            <a:r>
              <a:rPr lang="tr-TR" sz="2800" dirty="0" err="1"/>
              <a:t>ehl</a:t>
            </a:r>
            <a:r>
              <a:rPr lang="tr-TR" sz="2800" dirty="0"/>
              <a:t>-i hakikatin ve </a:t>
            </a:r>
            <a:r>
              <a:rPr lang="tr-TR" sz="2800" dirty="0" err="1"/>
              <a:t>ehl</a:t>
            </a:r>
            <a:r>
              <a:rPr lang="tr-TR" sz="2800" dirty="0"/>
              <a:t>-i kalbin kuvve-i </a:t>
            </a:r>
            <a:r>
              <a:rPr lang="tr-TR" sz="2800" dirty="0" err="1"/>
              <a:t>zâikası</a:t>
            </a:r>
            <a:r>
              <a:rPr lang="tr-TR" sz="2800" dirty="0"/>
              <a:t>, Altıncı Sözdeki muvazenede beyan edildiği gibi, kuvve-i </a:t>
            </a:r>
            <a:r>
              <a:rPr lang="tr-TR" sz="2800" dirty="0" err="1"/>
              <a:t>zâikası</a:t>
            </a:r>
            <a:r>
              <a:rPr lang="tr-TR" sz="2800" dirty="0"/>
              <a:t> rahmet-i </a:t>
            </a:r>
            <a:r>
              <a:rPr lang="tr-TR" sz="2800" dirty="0" err="1" smtClean="0"/>
              <a:t>İlâhiyenin</a:t>
            </a:r>
            <a:r>
              <a:rPr lang="tr-TR" sz="2800" dirty="0" smtClean="0"/>
              <a:t> matbahlarına </a:t>
            </a:r>
            <a:r>
              <a:rPr lang="tr-TR" sz="2800" dirty="0"/>
              <a:t>bir nâzır ve bir </a:t>
            </a:r>
            <a:r>
              <a:rPr lang="tr-TR" sz="2800" dirty="0" smtClean="0"/>
              <a:t>müfettiş</a:t>
            </a:r>
            <a:r>
              <a:rPr lang="tr-TR" sz="2800" dirty="0"/>
              <a:t> hükmündedir</a:t>
            </a:r>
            <a:r>
              <a:rPr lang="tr-TR" sz="2800" dirty="0" smtClean="0"/>
              <a:t>.</a:t>
            </a:r>
          </a:p>
          <a:p>
            <a:pPr marL="0" indent="0" algn="just">
              <a:buNone/>
            </a:pPr>
            <a:endParaRPr lang="tr-TR" sz="2800" dirty="0" smtClean="0"/>
          </a:p>
          <a:p>
            <a:pPr marL="0" indent="0" algn="just">
              <a:buNone/>
            </a:pPr>
            <a:r>
              <a:rPr lang="tr-TR" sz="2800" i="1" dirty="0" smtClean="0"/>
              <a:t>Eğer insan kuvve-i </a:t>
            </a:r>
            <a:r>
              <a:rPr lang="tr-TR" sz="2800" i="1" dirty="0" err="1" smtClean="0"/>
              <a:t>zaikasını</a:t>
            </a:r>
            <a:r>
              <a:rPr lang="tr-TR" sz="2800" i="1" dirty="0" smtClean="0"/>
              <a:t> Rahmet-i </a:t>
            </a:r>
            <a:r>
              <a:rPr lang="tr-TR" sz="2800" i="1" dirty="0" err="1" smtClean="0"/>
              <a:t>İlahiyye'nin</a:t>
            </a:r>
            <a:r>
              <a:rPr lang="tr-TR" sz="2800" i="1" dirty="0" smtClean="0"/>
              <a:t> nimetlerini tatmakta ve tanımakta mübarek bir arı gibi kullansa o zaman dil kapıcı değil müfettiş olur.</a:t>
            </a:r>
            <a:endParaRPr lang="tr-TR" sz="2800" i="1" dirty="0"/>
          </a:p>
        </p:txBody>
      </p:sp>
      <p:pic>
        <p:nvPicPr>
          <p:cNvPr id="1026" name="Picture 2" descr="C:\Users\SYIJ\Desktop\arı.jpg"/>
          <p:cNvPicPr>
            <a:picLocks noChangeAspect="1" noChangeArrowheads="1"/>
          </p:cNvPicPr>
          <p:nvPr/>
        </p:nvPicPr>
        <p:blipFill>
          <a:blip r:embed="rId2" cstate="print"/>
          <a:srcRect/>
          <a:stretch>
            <a:fillRect/>
          </a:stretch>
        </p:blipFill>
        <p:spPr bwMode="auto">
          <a:xfrm>
            <a:off x="993255" y="4542020"/>
            <a:ext cx="3833578" cy="2098624"/>
          </a:xfrm>
          <a:prstGeom prst="rect">
            <a:avLst/>
          </a:prstGeom>
          <a:noFill/>
        </p:spPr>
      </p:pic>
      <p:pic>
        <p:nvPicPr>
          <p:cNvPr id="1027" name="Picture 3" descr="C:\Users\SYIJ\Desktop\arı3.png"/>
          <p:cNvPicPr>
            <a:picLocks noChangeAspect="1" noChangeArrowheads="1"/>
          </p:cNvPicPr>
          <p:nvPr/>
        </p:nvPicPr>
        <p:blipFill>
          <a:blip r:embed="rId3" cstate="print"/>
          <a:srcRect/>
          <a:stretch>
            <a:fillRect/>
          </a:stretch>
        </p:blipFill>
        <p:spPr bwMode="auto">
          <a:xfrm>
            <a:off x="7899816" y="4542020"/>
            <a:ext cx="3192905" cy="2113613"/>
          </a:xfrm>
          <a:prstGeom prst="rect">
            <a:avLst/>
          </a:prstGeom>
          <a:noFill/>
        </p:spPr>
      </p:pic>
    </p:spTree>
    <p:extLst>
      <p:ext uri="{BB962C8B-B14F-4D97-AF65-F5344CB8AC3E}">
        <p14:creationId xmlns:p14="http://schemas.microsoft.com/office/powerpoint/2010/main" val="256969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9862" y="510322"/>
            <a:ext cx="11692328" cy="4351963"/>
          </a:xfrm>
        </p:spPr>
        <p:txBody>
          <a:bodyPr>
            <a:noAutofit/>
          </a:bodyPr>
          <a:lstStyle/>
          <a:p>
            <a:pPr marL="0" indent="0" algn="just">
              <a:buNone/>
            </a:pPr>
            <a:r>
              <a:rPr lang="tr-TR" sz="2400" dirty="0"/>
              <a:t>Ve o kuvve-i </a:t>
            </a:r>
            <a:r>
              <a:rPr lang="tr-TR" sz="2400" dirty="0" err="1"/>
              <a:t>zâika</a:t>
            </a:r>
            <a:r>
              <a:rPr lang="tr-TR" sz="2400" dirty="0"/>
              <a:t> da taamlar adedince </a:t>
            </a:r>
            <a:r>
              <a:rPr lang="tr-TR" sz="2400" dirty="0" err="1"/>
              <a:t>mizancıklarla</a:t>
            </a:r>
            <a:r>
              <a:rPr lang="tr-TR" sz="2400" dirty="0"/>
              <a:t> nimet-i </a:t>
            </a:r>
            <a:r>
              <a:rPr lang="tr-TR" sz="2400" dirty="0" err="1"/>
              <a:t>İlâhiyenin</a:t>
            </a:r>
            <a:r>
              <a:rPr lang="tr-TR" sz="2400" dirty="0"/>
              <a:t> </a:t>
            </a:r>
            <a:r>
              <a:rPr lang="tr-TR" sz="2400" dirty="0" err="1"/>
              <a:t>envâını</a:t>
            </a:r>
            <a:r>
              <a:rPr lang="tr-TR" sz="2400" dirty="0"/>
              <a:t> tartmak ve tanımak, bir </a:t>
            </a:r>
            <a:r>
              <a:rPr lang="tr-TR" sz="2400" dirty="0" err="1"/>
              <a:t>şükr</a:t>
            </a:r>
            <a:r>
              <a:rPr lang="tr-TR" sz="2400" dirty="0"/>
              <a:t>-ü </a:t>
            </a:r>
            <a:r>
              <a:rPr lang="tr-TR" sz="2400" dirty="0" err="1"/>
              <a:t>mânevî</a:t>
            </a:r>
            <a:r>
              <a:rPr lang="tr-TR" sz="2400" dirty="0"/>
              <a:t> suretinde cesede, mideye haber vermektir. İşte, bu surette kuvve-i </a:t>
            </a:r>
            <a:r>
              <a:rPr lang="tr-TR" sz="2400" dirty="0" err="1"/>
              <a:t>zâika</a:t>
            </a:r>
            <a:r>
              <a:rPr lang="tr-TR" sz="2400" dirty="0"/>
              <a:t> yalnız maddî cesede bakmıyor. Belki kalbe, ruha, akla dahi baktığı cihetle, midenin fevkinde hükmü var, makamı var. İsraf etmemek şartıyla ve sırf vazife-i </a:t>
            </a:r>
            <a:r>
              <a:rPr lang="tr-TR" sz="2400" dirty="0" err="1"/>
              <a:t>şükrâniyeyi</a:t>
            </a:r>
            <a:r>
              <a:rPr lang="tr-TR" sz="2400" dirty="0"/>
              <a:t> yerine getirmek ve </a:t>
            </a:r>
            <a:r>
              <a:rPr lang="tr-TR" sz="2400" dirty="0" err="1"/>
              <a:t>envâ</a:t>
            </a:r>
            <a:r>
              <a:rPr lang="tr-TR" sz="2400" dirty="0"/>
              <a:t>-ı </a:t>
            </a:r>
            <a:r>
              <a:rPr lang="tr-TR" sz="2400" dirty="0" err="1"/>
              <a:t>niam</a:t>
            </a:r>
            <a:r>
              <a:rPr lang="tr-TR" sz="2400" dirty="0"/>
              <a:t>-ı </a:t>
            </a:r>
            <a:r>
              <a:rPr lang="tr-TR" sz="2400" dirty="0" err="1"/>
              <a:t>İlâhiyeyi</a:t>
            </a:r>
            <a:r>
              <a:rPr lang="tr-TR" sz="2400" dirty="0"/>
              <a:t> hissedip tanımak kaydıyla ve meşru olmak ve zillet ve dilenciliğe vesile olmamak şartıyla, lezzetini takip edebilir. Ve o kuvve-i </a:t>
            </a:r>
            <a:r>
              <a:rPr lang="tr-TR" sz="2400" dirty="0" err="1"/>
              <a:t>zâikayı</a:t>
            </a:r>
            <a:r>
              <a:rPr lang="tr-TR" sz="2400" dirty="0"/>
              <a:t> taşıyan lisanı şükürde istimal etmek için leziz taamları tercih edebilir. </a:t>
            </a:r>
            <a:endParaRPr lang="tr-TR" sz="2400" dirty="0" smtClean="0"/>
          </a:p>
          <a:p>
            <a:pPr marL="0" indent="0" algn="just">
              <a:buNone/>
            </a:pPr>
            <a:r>
              <a:rPr lang="tr-TR" sz="2400" i="1" dirty="0" smtClean="0"/>
              <a:t>Dilimiz bir meyveyi tadınca mideye “Sonsuz Rahmet-i </a:t>
            </a:r>
            <a:r>
              <a:rPr lang="tr-TR" sz="2400" i="1" dirty="0" err="1" smtClean="0"/>
              <a:t>İlahiye'den</a:t>
            </a:r>
            <a:r>
              <a:rPr lang="tr-TR" sz="2400" i="1" dirty="0" smtClean="0"/>
              <a:t> harika bir elma geldi” der ve </a:t>
            </a:r>
            <a:r>
              <a:rPr lang="tr-TR" sz="2400" i="1" dirty="0" err="1" smtClean="0"/>
              <a:t>cesed</a:t>
            </a:r>
            <a:r>
              <a:rPr lang="tr-TR" sz="2400" i="1" dirty="0" smtClean="0"/>
              <a:t> ile mide ona göre hazırlık yaparlar. Limonu gördüğümüzde ağız suyumuzun haberi alır almaz hazırlık yapması gibi. Bu durumda o elmadan sadece mide değil, akıl </a:t>
            </a:r>
            <a:r>
              <a:rPr lang="tr-TR" sz="2400" i="1" dirty="0" err="1" smtClean="0"/>
              <a:t>tefekkur</a:t>
            </a:r>
            <a:r>
              <a:rPr lang="tr-TR" sz="2400" i="1" dirty="0" smtClean="0"/>
              <a:t> cihetiyle beslenir, </a:t>
            </a:r>
            <a:r>
              <a:rPr lang="tr-TR" sz="2400" i="1" dirty="0" err="1" smtClean="0"/>
              <a:t>kalb</a:t>
            </a:r>
            <a:r>
              <a:rPr lang="tr-TR" sz="2400" i="1" dirty="0" smtClean="0"/>
              <a:t> zikir manasıyla beslenir, sair latifelerde kendilerine göre gıdalarını alırlar. Bu vazifeyi yaptığında kuvve-i </a:t>
            </a:r>
            <a:r>
              <a:rPr lang="tr-TR" sz="2400" i="1" dirty="0" err="1" smtClean="0"/>
              <a:t>zaika</a:t>
            </a:r>
            <a:r>
              <a:rPr lang="tr-TR" sz="2400" i="1" dirty="0" smtClean="0"/>
              <a:t> midenin fevkinde bir kıymet ve değer kazanır.</a:t>
            </a:r>
          </a:p>
          <a:p>
            <a:pPr marL="0" indent="0" algn="just">
              <a:buNone/>
            </a:pPr>
            <a:r>
              <a:rPr lang="tr-TR" sz="2400" i="1" dirty="0" smtClean="0"/>
              <a:t>Her kanaldaki yemek programları lezzeti şükür için mi istetiyor?</a:t>
            </a:r>
          </a:p>
          <a:p>
            <a:pPr marL="0" indent="0" algn="just">
              <a:buNone/>
            </a:pPr>
            <a:r>
              <a:rPr lang="tr-TR" sz="2400" i="1" dirty="0" smtClean="0"/>
              <a:t>İnsan lezzete köle oluyor, lezzete hizmet ediyor, lezzet için helali </a:t>
            </a:r>
          </a:p>
          <a:p>
            <a:pPr marL="0" indent="0" algn="just">
              <a:buNone/>
            </a:pPr>
            <a:r>
              <a:rPr lang="tr-TR" sz="2400" i="1" dirty="0" smtClean="0"/>
              <a:t>Terk ediyor ve adeta lezzeti kendine ilah edinmeye başlıyor..</a:t>
            </a:r>
            <a:endParaRPr lang="tr-TR" sz="2400" i="1"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5829" y="4780650"/>
            <a:ext cx="2976499" cy="2077349"/>
          </a:xfrm>
          <a:prstGeom prst="ellipse">
            <a:avLst/>
          </a:prstGeom>
          <a:ln>
            <a:noFill/>
          </a:ln>
          <a:effectLst>
            <a:softEdge rad="112500"/>
          </a:effectLst>
        </p:spPr>
      </p:pic>
    </p:spTree>
    <p:extLst>
      <p:ext uri="{BB962C8B-B14F-4D97-AF65-F5344CB8AC3E}">
        <p14:creationId xmlns:p14="http://schemas.microsoft.com/office/powerpoint/2010/main" val="127654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9883"/>
            <a:ext cx="12192000" cy="5681271"/>
          </a:xfrm>
        </p:spPr>
        <p:txBody>
          <a:bodyPr>
            <a:normAutofit fontScale="92500" lnSpcReduction="10000"/>
          </a:bodyPr>
          <a:lstStyle/>
          <a:p>
            <a:pPr marL="0" indent="0" algn="just">
              <a:buNone/>
            </a:pPr>
            <a:r>
              <a:rPr lang="tr-TR" sz="2800" dirty="0" smtClean="0"/>
              <a:t>Bu hakikate işaret eden bir hadise ve bir keramet-i </a:t>
            </a:r>
            <a:r>
              <a:rPr lang="tr-TR" sz="2800" dirty="0" err="1" smtClean="0"/>
              <a:t>Gavsiye</a:t>
            </a:r>
            <a:r>
              <a:rPr lang="tr-TR" sz="2800" dirty="0" smtClean="0"/>
              <a:t>: Bir </a:t>
            </a:r>
            <a:r>
              <a:rPr lang="tr-TR" sz="2800" dirty="0"/>
              <a:t>zaman, Hazret-i </a:t>
            </a:r>
            <a:r>
              <a:rPr lang="tr-TR" sz="2800" dirty="0" err="1"/>
              <a:t>Gavs</a:t>
            </a:r>
            <a:r>
              <a:rPr lang="tr-TR" sz="2800" dirty="0"/>
              <a:t>-ı </a:t>
            </a:r>
            <a:r>
              <a:rPr lang="tr-TR" sz="2800" dirty="0" err="1"/>
              <a:t>Âzam</a:t>
            </a:r>
            <a:r>
              <a:rPr lang="tr-TR" sz="2800" dirty="0"/>
              <a:t> Şeyh </a:t>
            </a:r>
            <a:r>
              <a:rPr lang="tr-TR" sz="2800" dirty="0" err="1"/>
              <a:t>Geylânî’nin</a:t>
            </a:r>
            <a:r>
              <a:rPr lang="tr-TR" sz="2800" dirty="0"/>
              <a:t> terbiyesinde, </a:t>
            </a:r>
            <a:r>
              <a:rPr lang="tr-TR" sz="2800" dirty="0" err="1"/>
              <a:t>nazdar</a:t>
            </a:r>
            <a:r>
              <a:rPr lang="tr-TR" sz="2800" dirty="0"/>
              <a:t> ve </a:t>
            </a:r>
            <a:r>
              <a:rPr lang="tr-TR" sz="2800" dirty="0" err="1"/>
              <a:t>ihtiyare</a:t>
            </a:r>
            <a:r>
              <a:rPr lang="tr-TR" sz="2800" dirty="0"/>
              <a:t> bir hanımın </a:t>
            </a:r>
            <a:r>
              <a:rPr lang="tr-TR" sz="2800" dirty="0" err="1"/>
              <a:t>birtek</a:t>
            </a:r>
            <a:r>
              <a:rPr lang="tr-TR" sz="2800" dirty="0"/>
              <a:t> evlâdı bulunuyormuş. O muhterem </a:t>
            </a:r>
            <a:r>
              <a:rPr lang="tr-TR" sz="2800" dirty="0" err="1"/>
              <a:t>ihtiyare</a:t>
            </a:r>
            <a:r>
              <a:rPr lang="tr-TR" sz="2800" dirty="0"/>
              <a:t>, gitmiş oğlunun hücresine, bakıyor ki, oğlu bir parça kuru ve siyah ekmek yiyor. O </a:t>
            </a:r>
            <a:r>
              <a:rPr lang="tr-TR" sz="2800" dirty="0" err="1"/>
              <a:t>riyazattan</a:t>
            </a:r>
            <a:r>
              <a:rPr lang="tr-TR" sz="2800" dirty="0"/>
              <a:t> </a:t>
            </a:r>
            <a:r>
              <a:rPr lang="tr-TR" sz="2800" dirty="0" err="1"/>
              <a:t>zaafiyetiyle</a:t>
            </a:r>
            <a:r>
              <a:rPr lang="tr-TR" sz="2800" dirty="0"/>
              <a:t>, validesinin şefkatini </a:t>
            </a:r>
            <a:r>
              <a:rPr lang="tr-TR" sz="2800" dirty="0" err="1"/>
              <a:t>celb</a:t>
            </a:r>
            <a:r>
              <a:rPr lang="tr-TR" sz="2800" dirty="0"/>
              <a:t> etmiş. Ona acımış. Sonra Hazret-i </a:t>
            </a:r>
            <a:r>
              <a:rPr lang="tr-TR" sz="2800" dirty="0" err="1"/>
              <a:t>Gavs’ın</a:t>
            </a:r>
            <a:r>
              <a:rPr lang="tr-TR" sz="2800" dirty="0"/>
              <a:t> yanına </a:t>
            </a:r>
            <a:r>
              <a:rPr lang="tr-TR" sz="2800" dirty="0" err="1"/>
              <a:t>şekvâ</a:t>
            </a:r>
            <a:r>
              <a:rPr lang="tr-TR" sz="2800" dirty="0"/>
              <a:t> için gitmiş. Bakmış ki, Hazret-i </a:t>
            </a:r>
            <a:r>
              <a:rPr lang="tr-TR" sz="2800" dirty="0" err="1"/>
              <a:t>Gavs</a:t>
            </a:r>
            <a:r>
              <a:rPr lang="tr-TR" sz="2800" dirty="0"/>
              <a:t>, kızartılmış bir tavuk yiyor. </a:t>
            </a:r>
            <a:r>
              <a:rPr lang="tr-TR" sz="2800" dirty="0" err="1"/>
              <a:t>Nazdarlığından</a:t>
            </a:r>
            <a:r>
              <a:rPr lang="tr-TR" sz="2800" dirty="0"/>
              <a:t> demiş</a:t>
            </a:r>
            <a:r>
              <a:rPr lang="tr-TR" sz="2800" dirty="0" smtClean="0"/>
              <a:t>:</a:t>
            </a:r>
          </a:p>
          <a:p>
            <a:pPr marL="0" indent="0">
              <a:buNone/>
            </a:pPr>
            <a:r>
              <a:rPr lang="tr-TR" sz="2800" dirty="0"/>
              <a:t>“</a:t>
            </a:r>
            <a:r>
              <a:rPr lang="tr-TR" sz="2800" dirty="0" err="1"/>
              <a:t>Yâ</a:t>
            </a:r>
            <a:r>
              <a:rPr lang="tr-TR" sz="2800" dirty="0"/>
              <a:t> </a:t>
            </a:r>
            <a:r>
              <a:rPr lang="tr-TR" sz="2800" dirty="0" err="1"/>
              <a:t>Üstad</a:t>
            </a:r>
            <a:r>
              <a:rPr lang="tr-TR" sz="2800" dirty="0"/>
              <a:t>! Benim oğlum açlıktan ölüyor; sen tavuk yersin!”</a:t>
            </a:r>
          </a:p>
          <a:p>
            <a:pPr marL="0" indent="0" algn="just">
              <a:buNone/>
            </a:pPr>
            <a:r>
              <a:rPr lang="tr-TR" sz="2800" dirty="0"/>
              <a:t>Hazret-i </a:t>
            </a:r>
            <a:r>
              <a:rPr lang="tr-TR" sz="2800" dirty="0" err="1"/>
              <a:t>Gavs</a:t>
            </a:r>
            <a:r>
              <a:rPr lang="tr-TR" sz="2800" dirty="0"/>
              <a:t> tavuğa demiş: “Kum </a:t>
            </a:r>
            <a:r>
              <a:rPr lang="tr-TR" sz="2800" dirty="0" err="1"/>
              <a:t>biiznillâh</a:t>
            </a:r>
            <a:r>
              <a:rPr lang="tr-TR" sz="2800" dirty="0" smtClean="0"/>
              <a:t>!” </a:t>
            </a:r>
            <a:r>
              <a:rPr lang="tr-TR" sz="2800" dirty="0"/>
              <a:t>O pişmiş tavuğun kemikleri toplanıp tavuk olarak yemek kabından dışarı atıldığını, mutemet ve mevsuk çok zatlardan, Hazret-i </a:t>
            </a:r>
            <a:r>
              <a:rPr lang="tr-TR" sz="2800" dirty="0" err="1"/>
              <a:t>Gavs</a:t>
            </a:r>
            <a:r>
              <a:rPr lang="tr-TR" sz="2800" dirty="0"/>
              <a:t> gibi </a:t>
            </a:r>
            <a:r>
              <a:rPr lang="tr-TR" sz="2800" dirty="0" err="1"/>
              <a:t>kerâmât</a:t>
            </a:r>
            <a:r>
              <a:rPr lang="tr-TR" sz="2800" dirty="0"/>
              <a:t>-ı harikaya mazhariyeti dünyaca meşhur bir </a:t>
            </a:r>
            <a:r>
              <a:rPr lang="tr-TR" sz="2800" dirty="0" err="1"/>
              <a:t>zâtın</a:t>
            </a:r>
            <a:r>
              <a:rPr lang="tr-TR" sz="2800" dirty="0"/>
              <a:t> bir kerameti olarak, </a:t>
            </a:r>
            <a:r>
              <a:rPr lang="tr-TR" sz="2800" dirty="0" err="1"/>
              <a:t>mânevî</a:t>
            </a:r>
            <a:r>
              <a:rPr lang="tr-TR" sz="2800" dirty="0"/>
              <a:t> tevatürle nakledilmiş. Hazret-i </a:t>
            </a:r>
            <a:r>
              <a:rPr lang="tr-TR" sz="2800" dirty="0" err="1"/>
              <a:t>Gavs</a:t>
            </a:r>
            <a:r>
              <a:rPr lang="tr-TR" sz="2800" dirty="0"/>
              <a:t> demiş: “Ne vakit senin oğlun da bu dereceye gelirse, o zaman o da tavuk yesin</a:t>
            </a:r>
            <a:r>
              <a:rPr lang="tr-TR" sz="2800" dirty="0" smtClean="0"/>
              <a:t>.”</a:t>
            </a:r>
          </a:p>
          <a:p>
            <a:pPr marL="0" indent="0" algn="just">
              <a:buNone/>
            </a:pPr>
            <a:r>
              <a:rPr lang="tr-TR" sz="2800" i="1" dirty="0" smtClean="0"/>
              <a:t>Bundan sonra tavuk yada diğer leziz taamları yerken </a:t>
            </a:r>
            <a:r>
              <a:rPr lang="tr-TR" sz="2800" i="1" dirty="0" err="1" smtClean="0"/>
              <a:t>aklmıza</a:t>
            </a:r>
            <a:r>
              <a:rPr lang="tr-TR" sz="2800" i="1" dirty="0" smtClean="0"/>
              <a:t> gelsin </a:t>
            </a:r>
            <a:r>
              <a:rPr lang="tr-TR" sz="2800" i="1" dirty="0" smtClean="0">
                <a:sym typeface="Wingdings" pitchFamily="2" charset="2"/>
              </a:rPr>
              <a:t> Ya da belki de hazret- </a:t>
            </a:r>
            <a:r>
              <a:rPr lang="tr-TR" sz="2800" i="1" dirty="0" err="1" smtClean="0">
                <a:sym typeface="Wingdings" pitchFamily="2" charset="2"/>
              </a:rPr>
              <a:t>Gavs’ın</a:t>
            </a:r>
            <a:r>
              <a:rPr lang="tr-TR" sz="2800" i="1" dirty="0" smtClean="0">
                <a:sym typeface="Wingdings" pitchFamily="2" charset="2"/>
              </a:rPr>
              <a:t> makamına erişmek zor olduğundan bundan sonra tavuk yememiz zor olacak sanırım ..</a:t>
            </a:r>
            <a:endParaRPr lang="tr-TR" sz="2800" i="1" dirty="0"/>
          </a:p>
        </p:txBody>
      </p:sp>
      <p:pic>
        <p:nvPicPr>
          <p:cNvPr id="2050" name="Picture 2" descr="C:\Users\SYIJ\Desktop\tavuk.jpg"/>
          <p:cNvPicPr>
            <a:picLocks noChangeAspect="1" noChangeArrowheads="1"/>
          </p:cNvPicPr>
          <p:nvPr/>
        </p:nvPicPr>
        <p:blipFill>
          <a:blip r:embed="rId2" cstate="print"/>
          <a:srcRect/>
          <a:stretch>
            <a:fillRect/>
          </a:stretch>
        </p:blipFill>
        <p:spPr bwMode="auto">
          <a:xfrm>
            <a:off x="4818048" y="5381470"/>
            <a:ext cx="1918704" cy="1476530"/>
          </a:xfrm>
          <a:prstGeom prst="rect">
            <a:avLst/>
          </a:prstGeom>
          <a:noFill/>
        </p:spPr>
      </p:pic>
      <p:pic>
        <p:nvPicPr>
          <p:cNvPr id="2051" name="Picture 3" descr="C:\Users\SYIJ\Desktop\tav.jpg"/>
          <p:cNvPicPr>
            <a:picLocks noChangeAspect="1" noChangeArrowheads="1"/>
          </p:cNvPicPr>
          <p:nvPr/>
        </p:nvPicPr>
        <p:blipFill>
          <a:blip r:embed="rId3" cstate="print"/>
          <a:srcRect/>
          <a:stretch>
            <a:fillRect/>
          </a:stretch>
        </p:blipFill>
        <p:spPr bwMode="auto">
          <a:xfrm>
            <a:off x="6744403" y="5366479"/>
            <a:ext cx="2390775" cy="1491522"/>
          </a:xfrm>
          <a:prstGeom prst="rect">
            <a:avLst/>
          </a:prstGeom>
          <a:noFill/>
        </p:spPr>
      </p:pic>
    </p:spTree>
    <p:extLst>
      <p:ext uri="{BB962C8B-B14F-4D97-AF65-F5344CB8AC3E}">
        <p14:creationId xmlns:p14="http://schemas.microsoft.com/office/powerpoint/2010/main" val="2819794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4694" y="449172"/>
            <a:ext cx="11257613" cy="4587524"/>
          </a:xfrm>
        </p:spPr>
        <p:txBody>
          <a:bodyPr>
            <a:noAutofit/>
          </a:bodyPr>
          <a:lstStyle/>
          <a:p>
            <a:pPr marL="0" indent="0" algn="just">
              <a:buNone/>
            </a:pPr>
            <a:r>
              <a:rPr lang="tr-TR" sz="2800" dirty="0"/>
              <a:t>İşte, Hazret-i </a:t>
            </a:r>
            <a:r>
              <a:rPr lang="tr-TR" sz="2800" dirty="0" err="1"/>
              <a:t>Gavs’ın</a:t>
            </a:r>
            <a:r>
              <a:rPr lang="tr-TR" sz="2800" dirty="0"/>
              <a:t> bu emrinin </a:t>
            </a:r>
            <a:r>
              <a:rPr lang="tr-TR" sz="2800" dirty="0" err="1"/>
              <a:t>mânâsı</a:t>
            </a:r>
            <a:r>
              <a:rPr lang="tr-TR" sz="2800" dirty="0"/>
              <a:t> şudur ki: Ne vakit senin oğlun da ruhu cesedine, kalbi nefsine, aklı midesine hâkim olsa ve lezzeti şükür için istese, o vakit leziz şeyleri yiyebilir</a:t>
            </a:r>
            <a:r>
              <a:rPr lang="tr-TR" sz="2800" dirty="0" smtClean="0"/>
              <a:t>.</a:t>
            </a:r>
          </a:p>
          <a:p>
            <a:pPr marL="0" indent="0" algn="just">
              <a:buNone/>
            </a:pPr>
            <a:r>
              <a:rPr lang="tr-TR" sz="2800" dirty="0" smtClean="0">
                <a:solidFill>
                  <a:srgbClr val="C00000"/>
                </a:solidFill>
              </a:rPr>
              <a:t>Eğer </a:t>
            </a:r>
            <a:r>
              <a:rPr lang="tr-TR" sz="2800" dirty="0">
                <a:solidFill>
                  <a:srgbClr val="C00000"/>
                </a:solidFill>
              </a:rPr>
              <a:t>ziyade ve lüks mala </a:t>
            </a:r>
            <a:r>
              <a:rPr lang="tr-TR" sz="2800" dirty="0" err="1">
                <a:solidFill>
                  <a:srgbClr val="C00000"/>
                </a:solidFill>
              </a:rPr>
              <a:t>mübtela</a:t>
            </a:r>
            <a:r>
              <a:rPr lang="tr-TR" sz="2800" dirty="0">
                <a:solidFill>
                  <a:srgbClr val="C00000"/>
                </a:solidFill>
              </a:rPr>
              <a:t> olursa insan o zaman dini izzetini, namusunu fedaya mecbur olur. Dikkat edin ekser geçimsizlik ve kavga ve münakaşa ve ailevi geçimsizliklerin temelinde bu hata vardır. Ya Rabbi bugün de beni rızıklandırdın, karnımı doyurdun, sana şükürler olsun! demiyor. Onu unutuyor, neden evim olmadı, arabam olmadı, çeşit çeşit elbiselerim olmadı diye kocasına küser yada hakaret eder, yada koca bunları </a:t>
            </a:r>
            <a:r>
              <a:rPr lang="tr-TR" sz="2800" dirty="0" err="1">
                <a:solidFill>
                  <a:srgbClr val="C00000"/>
                </a:solidFill>
              </a:rPr>
              <a:t>alıcam</a:t>
            </a:r>
            <a:r>
              <a:rPr lang="tr-TR" sz="2800" dirty="0">
                <a:solidFill>
                  <a:srgbClr val="C00000"/>
                </a:solidFill>
              </a:rPr>
              <a:t> diye </a:t>
            </a:r>
            <a:r>
              <a:rPr lang="tr-TR" sz="2800" dirty="0" err="1" smtClean="0">
                <a:solidFill>
                  <a:srgbClr val="C00000"/>
                </a:solidFill>
              </a:rPr>
              <a:t>ahiretini</a:t>
            </a:r>
            <a:r>
              <a:rPr lang="tr-TR" sz="2800" dirty="0" smtClean="0">
                <a:solidFill>
                  <a:srgbClr val="C00000"/>
                </a:solidFill>
              </a:rPr>
              <a:t> </a:t>
            </a:r>
            <a:r>
              <a:rPr lang="tr-TR" sz="2800" dirty="0">
                <a:solidFill>
                  <a:srgbClr val="C00000"/>
                </a:solidFill>
              </a:rPr>
              <a:t>feda eder, sonunda hepsini </a:t>
            </a:r>
            <a:r>
              <a:rPr lang="tr-TR" sz="2800" dirty="0" smtClean="0">
                <a:solidFill>
                  <a:srgbClr val="C00000"/>
                </a:solidFill>
              </a:rPr>
              <a:t>kaybeder.</a:t>
            </a:r>
          </a:p>
          <a:p>
            <a:pPr marL="0" indent="0" algn="just">
              <a:buNone/>
            </a:pPr>
            <a:r>
              <a:rPr lang="tr-TR" sz="2800" dirty="0">
                <a:solidFill>
                  <a:srgbClr val="C00000"/>
                </a:solidFill>
              </a:rPr>
              <a:t/>
            </a:r>
            <a:br>
              <a:rPr lang="tr-TR" sz="2800" dirty="0">
                <a:solidFill>
                  <a:srgbClr val="C00000"/>
                </a:solidFill>
              </a:rPr>
            </a:br>
            <a:endParaRPr lang="tr-TR" sz="2800" dirty="0">
              <a:solidFill>
                <a:srgbClr val="C00000"/>
              </a:solidFill>
            </a:endParaRPr>
          </a:p>
        </p:txBody>
      </p:sp>
      <p:pic>
        <p:nvPicPr>
          <p:cNvPr id="3074" name="Picture 2" descr="C:\Users\SYIJ\Desktop\şükür.png"/>
          <p:cNvPicPr>
            <a:picLocks noChangeAspect="1" noChangeArrowheads="1"/>
          </p:cNvPicPr>
          <p:nvPr/>
        </p:nvPicPr>
        <p:blipFill>
          <a:blip r:embed="rId2" cstate="print"/>
          <a:srcRect/>
          <a:stretch>
            <a:fillRect/>
          </a:stretch>
        </p:blipFill>
        <p:spPr bwMode="auto">
          <a:xfrm>
            <a:off x="553466" y="4943475"/>
            <a:ext cx="2390775" cy="1914525"/>
          </a:xfrm>
          <a:prstGeom prst="rect">
            <a:avLst/>
          </a:prstGeom>
          <a:noFill/>
        </p:spPr>
      </p:pic>
      <p:pic>
        <p:nvPicPr>
          <p:cNvPr id="3075" name="Picture 3" descr="C:\Users\SYIJ\Desktop\şükür2.jpg"/>
          <p:cNvPicPr>
            <a:picLocks noChangeAspect="1" noChangeArrowheads="1"/>
          </p:cNvPicPr>
          <p:nvPr/>
        </p:nvPicPr>
        <p:blipFill>
          <a:blip r:embed="rId3" cstate="print"/>
          <a:srcRect/>
          <a:stretch>
            <a:fillRect/>
          </a:stretch>
        </p:blipFill>
        <p:spPr bwMode="auto">
          <a:xfrm>
            <a:off x="3461558" y="4943475"/>
            <a:ext cx="2390775" cy="1914525"/>
          </a:xfrm>
          <a:prstGeom prst="rect">
            <a:avLst/>
          </a:prstGeom>
          <a:noFill/>
        </p:spPr>
      </p:pic>
      <p:pic>
        <p:nvPicPr>
          <p:cNvPr id="3076" name="Picture 4" descr="C:\Users\SYIJ\Desktop\geçimsizlik.jpg"/>
          <p:cNvPicPr>
            <a:picLocks noChangeAspect="1" noChangeArrowheads="1"/>
          </p:cNvPicPr>
          <p:nvPr/>
        </p:nvPicPr>
        <p:blipFill>
          <a:blip r:embed="rId4" cstate="print"/>
          <a:srcRect/>
          <a:stretch>
            <a:fillRect/>
          </a:stretch>
        </p:blipFill>
        <p:spPr bwMode="auto">
          <a:xfrm>
            <a:off x="8481466" y="4914276"/>
            <a:ext cx="2724150" cy="1676400"/>
          </a:xfrm>
          <a:prstGeom prst="rect">
            <a:avLst/>
          </a:prstGeom>
          <a:noFill/>
        </p:spPr>
      </p:pic>
    </p:spTree>
    <p:extLst>
      <p:ext uri="{BB962C8B-B14F-4D97-AF65-F5344CB8AC3E}">
        <p14:creationId xmlns:p14="http://schemas.microsoft.com/office/powerpoint/2010/main" val="11378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DÖRDÜNCÜ NÜKTE</a:t>
            </a:r>
            <a:endParaRPr lang="tr-TR" dirty="0"/>
          </a:p>
        </p:txBody>
      </p:sp>
      <p:sp>
        <p:nvSpPr>
          <p:cNvPr id="3" name="İçerik Yer Tutucusu 2"/>
          <p:cNvSpPr>
            <a:spLocks noGrp="1"/>
          </p:cNvSpPr>
          <p:nvPr>
            <p:ph idx="1"/>
          </p:nvPr>
        </p:nvSpPr>
        <p:spPr>
          <a:xfrm>
            <a:off x="1069848" y="1816608"/>
            <a:ext cx="10058400" cy="4526135"/>
          </a:xfrm>
        </p:spPr>
        <p:txBody>
          <a:bodyPr>
            <a:noAutofit/>
          </a:bodyPr>
          <a:lstStyle/>
          <a:p>
            <a:pPr marL="0" indent="0" algn="just">
              <a:buNone/>
            </a:pPr>
            <a:r>
              <a:rPr lang="tr-TR" sz="2600" dirty="0"/>
              <a:t>“İktisat eden, maişetçe aile belâsını çekmez” </a:t>
            </a:r>
            <a:r>
              <a:rPr lang="tr-TR" sz="2600" dirty="0" err="1"/>
              <a:t>meâlindeki</a:t>
            </a:r>
            <a:r>
              <a:rPr lang="tr-TR" sz="2600" dirty="0"/>
              <a:t> </a:t>
            </a:r>
            <a:r>
              <a:rPr lang="ar-AE" sz="2600" dirty="0" smtClean="0"/>
              <a:t>لاَ </a:t>
            </a:r>
            <a:r>
              <a:rPr lang="ar-AE" sz="2600" dirty="0"/>
              <a:t>يَعُولُ مَنِ اقْتَصَدَ </a:t>
            </a:r>
            <a:r>
              <a:rPr lang="tr-TR" sz="2600" dirty="0"/>
              <a:t>hadis-i şerifi sırrıyla, “iktisat eden, maişetçe aile zahmet ve meşakkatini çok çekmez.”</a:t>
            </a:r>
          </a:p>
          <a:p>
            <a:pPr marL="0" indent="0" algn="just">
              <a:buNone/>
            </a:pPr>
            <a:r>
              <a:rPr lang="tr-TR" sz="2600" dirty="0"/>
              <a:t>Evet, iktisat kat’î bir </a:t>
            </a:r>
            <a:r>
              <a:rPr lang="tr-TR" sz="2600" dirty="0" err="1"/>
              <a:t>sebeb</a:t>
            </a:r>
            <a:r>
              <a:rPr lang="tr-TR" sz="2600" dirty="0"/>
              <a:t>-i bereket ve medar-ı </a:t>
            </a:r>
            <a:r>
              <a:rPr lang="tr-TR" sz="2600" dirty="0" err="1"/>
              <a:t>hüsn</a:t>
            </a:r>
            <a:r>
              <a:rPr lang="tr-TR" sz="2600" dirty="0"/>
              <a:t>-ü maişet olduğuna o kadar kat’î deliller var ki, had ve hesaba gelmez</a:t>
            </a:r>
            <a:r>
              <a:rPr lang="tr-TR" sz="2600" dirty="0" smtClean="0"/>
              <a:t>. </a:t>
            </a:r>
            <a:r>
              <a:rPr lang="tr-TR" sz="2600" dirty="0"/>
              <a:t>Ezcümle, ben kendi şahsımda gördüğüm ve bana hizmet ve arkadaşlık eden zatların şehadetleriyle diyorum ki:</a:t>
            </a:r>
          </a:p>
          <a:p>
            <a:pPr marL="0" indent="0" algn="just">
              <a:buNone/>
            </a:pPr>
            <a:r>
              <a:rPr lang="tr-TR" sz="2600" dirty="0"/>
              <a:t>İktisat vasıtasıyla </a:t>
            </a:r>
            <a:r>
              <a:rPr lang="tr-TR" sz="2600" dirty="0" err="1"/>
              <a:t>bazan</a:t>
            </a:r>
            <a:r>
              <a:rPr lang="tr-TR" sz="2600" dirty="0"/>
              <a:t> bire on bereket gördüm ve arkadaşlarım gördüler. </a:t>
            </a:r>
            <a:r>
              <a:rPr lang="tr-TR" sz="2600" dirty="0" err="1"/>
              <a:t>Hattâ</a:t>
            </a:r>
            <a:r>
              <a:rPr lang="tr-TR" sz="2600" dirty="0"/>
              <a:t> dokuz sene (şimdi otuz sene) </a:t>
            </a:r>
            <a:r>
              <a:rPr lang="tr-TR" sz="2600" dirty="0" smtClean="0"/>
              <a:t>evvel </a:t>
            </a:r>
            <a:r>
              <a:rPr lang="tr-TR" sz="2600" dirty="0"/>
              <a:t>benimle beraber Burdur’a nefyedilen reislerden bir kısmı, parasızlıktan zillet ve sefalete </a:t>
            </a:r>
            <a:r>
              <a:rPr lang="tr-TR" sz="2600" dirty="0" err="1"/>
              <a:t>düşmemekliğim</a:t>
            </a:r>
            <a:r>
              <a:rPr lang="tr-TR" sz="2600" dirty="0"/>
              <a:t> için, zekâtlarını bana kabul ettirmeye çok çalıştılar.</a:t>
            </a:r>
          </a:p>
        </p:txBody>
      </p:sp>
    </p:spTree>
    <p:extLst>
      <p:ext uri="{BB962C8B-B14F-4D97-AF65-F5344CB8AC3E}">
        <p14:creationId xmlns:p14="http://schemas.microsoft.com/office/powerpoint/2010/main" val="3851174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07304" y="179882"/>
            <a:ext cx="5051685" cy="809469"/>
          </a:xfrm>
        </p:spPr>
        <p:txBody>
          <a:bodyPr>
            <a:normAutofit fontScale="90000"/>
          </a:bodyPr>
          <a:lstStyle/>
          <a:p>
            <a:r>
              <a:rPr lang="tr-TR" b="1" dirty="0"/>
              <a:t>DÖRDÜNCÜ NÜKTE</a:t>
            </a:r>
            <a:endParaRPr lang="tr-TR" dirty="0"/>
          </a:p>
        </p:txBody>
      </p:sp>
      <p:sp>
        <p:nvSpPr>
          <p:cNvPr id="3" name="İçerik Yer Tutucusu 2"/>
          <p:cNvSpPr>
            <a:spLocks noGrp="1"/>
          </p:cNvSpPr>
          <p:nvPr>
            <p:ph idx="1"/>
          </p:nvPr>
        </p:nvSpPr>
        <p:spPr>
          <a:xfrm>
            <a:off x="179882" y="752307"/>
            <a:ext cx="11782269" cy="4526135"/>
          </a:xfrm>
        </p:spPr>
        <p:txBody>
          <a:bodyPr>
            <a:noAutofit/>
          </a:bodyPr>
          <a:lstStyle/>
          <a:p>
            <a:pPr algn="just"/>
            <a:r>
              <a:rPr lang="tr-TR" sz="2200" b="1" dirty="0" smtClean="0"/>
              <a:t>Ben o zengin reislere dedim: “Gerçi param pek azdır; fakat </a:t>
            </a:r>
            <a:r>
              <a:rPr lang="tr-TR" sz="2200" b="1" dirty="0" err="1" smtClean="0"/>
              <a:t>iktisâdım</a:t>
            </a:r>
            <a:r>
              <a:rPr lang="tr-TR" sz="2200" b="1" dirty="0" smtClean="0"/>
              <a:t> var, </a:t>
            </a:r>
            <a:r>
              <a:rPr lang="tr-TR" sz="2200" b="1" dirty="0" err="1" smtClean="0"/>
              <a:t>kanâate</a:t>
            </a:r>
            <a:r>
              <a:rPr lang="tr-TR" sz="2200" b="1" dirty="0" smtClean="0"/>
              <a:t> alışmışım. Ben sizden daha zenginim!” Mükerrer ve </a:t>
            </a:r>
            <a:r>
              <a:rPr lang="tr-TR" sz="2200" b="1" dirty="0" err="1" smtClean="0"/>
              <a:t>musırrâne</a:t>
            </a:r>
            <a:r>
              <a:rPr lang="tr-TR" sz="2200" b="1" dirty="0" smtClean="0"/>
              <a:t> </a:t>
            </a:r>
            <a:r>
              <a:rPr lang="tr-TR" sz="2200" b="1" dirty="0" err="1" smtClean="0"/>
              <a:t>teklîflerini</a:t>
            </a:r>
            <a:r>
              <a:rPr lang="tr-TR" sz="2200" b="1" dirty="0" smtClean="0"/>
              <a:t> reddettim. </a:t>
            </a:r>
            <a:r>
              <a:rPr lang="tr-TR" sz="2200" b="1" dirty="0" err="1" smtClean="0"/>
              <a:t>Cây</a:t>
            </a:r>
            <a:r>
              <a:rPr lang="tr-TR" sz="2200" b="1" dirty="0" smtClean="0"/>
              <a:t>-ı dikkattir ki, iki sene sonra, bana zekâtlarını </a:t>
            </a:r>
            <a:r>
              <a:rPr lang="tr-TR" sz="2200" b="1" dirty="0" err="1" smtClean="0"/>
              <a:t>teklîf</a:t>
            </a:r>
            <a:r>
              <a:rPr lang="tr-TR" sz="2200" b="1" dirty="0" smtClean="0"/>
              <a:t> edenlerin bir kısmı, </a:t>
            </a:r>
            <a:r>
              <a:rPr lang="tr-TR" sz="2200" b="1" dirty="0" err="1" smtClean="0"/>
              <a:t>iktisâdsızlık</a:t>
            </a:r>
            <a:r>
              <a:rPr lang="tr-TR" sz="2200" b="1" dirty="0" smtClean="0"/>
              <a:t> yüzünden borçlandılar.</a:t>
            </a:r>
            <a:endParaRPr lang="tr-TR" sz="2200" dirty="0" smtClean="0"/>
          </a:p>
          <a:p>
            <a:pPr algn="just"/>
            <a:r>
              <a:rPr lang="tr-TR" sz="2200" b="1" dirty="0" err="1" smtClean="0"/>
              <a:t>Lillâhilhamd</a:t>
            </a:r>
            <a:r>
              <a:rPr lang="tr-TR" sz="2200" b="1" dirty="0" smtClean="0"/>
              <a:t>, onlardan yedi sene sonraya kadar o az para, </a:t>
            </a:r>
            <a:r>
              <a:rPr lang="tr-TR" sz="2200" b="1" dirty="0" err="1" smtClean="0"/>
              <a:t>iktisâd</a:t>
            </a:r>
            <a:r>
              <a:rPr lang="tr-TR" sz="2200" b="1" dirty="0" smtClean="0"/>
              <a:t> bereketiyle bana </a:t>
            </a:r>
            <a:r>
              <a:rPr lang="tr-TR" sz="2200" b="1" dirty="0" err="1" smtClean="0"/>
              <a:t>kâfî</a:t>
            </a:r>
            <a:r>
              <a:rPr lang="tr-TR" sz="2200" b="1" dirty="0" smtClean="0"/>
              <a:t> geldi; benim yüz suyumu döktürmedi, beni halklara arz-ı </a:t>
            </a:r>
            <a:r>
              <a:rPr lang="tr-TR" sz="2200" b="1" dirty="0" err="1" smtClean="0"/>
              <a:t>hâcete</a:t>
            </a:r>
            <a:r>
              <a:rPr lang="tr-TR" sz="2200" b="1" dirty="0" smtClean="0"/>
              <a:t> </a:t>
            </a:r>
            <a:r>
              <a:rPr lang="tr-TR" sz="2200" b="1" dirty="0" err="1" smtClean="0"/>
              <a:t>mecbûr</a:t>
            </a:r>
            <a:r>
              <a:rPr lang="tr-TR" sz="2200" b="1" dirty="0" smtClean="0"/>
              <a:t> etmedi. Hayatımın bir </a:t>
            </a:r>
            <a:r>
              <a:rPr lang="tr-TR" sz="2200" b="1" dirty="0" err="1" smtClean="0"/>
              <a:t>düstûru</a:t>
            </a:r>
            <a:r>
              <a:rPr lang="tr-TR" sz="2200" b="1" dirty="0" smtClean="0"/>
              <a:t> olan </a:t>
            </a:r>
            <a:r>
              <a:rPr lang="tr-TR" sz="2200" b="1" dirty="0" err="1" smtClean="0"/>
              <a:t>nâstan</a:t>
            </a:r>
            <a:r>
              <a:rPr lang="tr-TR" sz="2200" b="1" dirty="0" smtClean="0"/>
              <a:t> </a:t>
            </a:r>
            <a:r>
              <a:rPr lang="tr-TR" sz="2200" b="1" dirty="0" err="1" smtClean="0"/>
              <a:t>istiğnâ</a:t>
            </a:r>
            <a:r>
              <a:rPr lang="tr-TR" sz="2200" b="1" dirty="0" smtClean="0"/>
              <a:t> mesleğimi bozdurmadı.</a:t>
            </a:r>
          </a:p>
          <a:p>
            <a:pPr algn="just"/>
            <a:r>
              <a:rPr lang="tr-TR" sz="2200" b="1" dirty="0" smtClean="0"/>
              <a:t>Evet, iktisat etmeyen, zillete ve </a:t>
            </a:r>
            <a:r>
              <a:rPr lang="tr-TR" sz="2200" b="1" dirty="0" err="1" smtClean="0"/>
              <a:t>mânen</a:t>
            </a:r>
            <a:r>
              <a:rPr lang="tr-TR" sz="2200" b="1" dirty="0" smtClean="0"/>
              <a:t> dilenciliğe ve sefalete düşmeye namzettir.Bu zamanda </a:t>
            </a:r>
            <a:r>
              <a:rPr lang="tr-TR" sz="2200" b="1" dirty="0" err="1" smtClean="0"/>
              <a:t>isrâfâta</a:t>
            </a:r>
            <a:r>
              <a:rPr lang="tr-TR" sz="2200" b="1" dirty="0" smtClean="0"/>
              <a:t> medar olacak para çok pahalıdır. Mukabilinde </a:t>
            </a:r>
            <a:r>
              <a:rPr lang="tr-TR" sz="2200" b="1" dirty="0" err="1" smtClean="0"/>
              <a:t>bazan</a:t>
            </a:r>
            <a:r>
              <a:rPr lang="tr-TR" sz="2200" b="1" dirty="0" smtClean="0"/>
              <a:t> haysiyet, namus rüşvet alınıyor. </a:t>
            </a:r>
            <a:r>
              <a:rPr lang="tr-TR" sz="2200" b="1" dirty="0" err="1" smtClean="0"/>
              <a:t>Bazan</a:t>
            </a:r>
            <a:r>
              <a:rPr lang="tr-TR" sz="2200" b="1" dirty="0" smtClean="0"/>
              <a:t> </a:t>
            </a:r>
            <a:r>
              <a:rPr lang="tr-TR" sz="2200" b="1" dirty="0" err="1" smtClean="0"/>
              <a:t>mukaddesât</a:t>
            </a:r>
            <a:r>
              <a:rPr lang="tr-TR" sz="2200" b="1" dirty="0" smtClean="0"/>
              <a:t>-ı diniye mukabil alınıyor, sonra menhus bir para veriliyor. Demek, </a:t>
            </a:r>
            <a:r>
              <a:rPr lang="tr-TR" sz="2200" b="1" dirty="0" err="1" smtClean="0"/>
              <a:t>mânevî</a:t>
            </a:r>
            <a:r>
              <a:rPr lang="tr-TR" sz="2200" b="1" dirty="0" smtClean="0"/>
              <a:t> yüz lira zararla maddî yüz paralık bir mal alınır. Eğer iktisat edip </a:t>
            </a:r>
            <a:r>
              <a:rPr lang="tr-TR" sz="2200" b="1" dirty="0" err="1" smtClean="0"/>
              <a:t>hâcât</a:t>
            </a:r>
            <a:r>
              <a:rPr lang="tr-TR" sz="2200" b="1" dirty="0" smtClean="0"/>
              <a:t>-ı </a:t>
            </a:r>
            <a:r>
              <a:rPr lang="tr-TR" sz="2200" b="1" dirty="0" err="1" smtClean="0"/>
              <a:t>zaruriyeye</a:t>
            </a:r>
            <a:r>
              <a:rPr lang="tr-TR" sz="2200" b="1" dirty="0" smtClean="0"/>
              <a:t> </a:t>
            </a:r>
            <a:r>
              <a:rPr lang="tr-TR" sz="2200" b="1" dirty="0" err="1" smtClean="0"/>
              <a:t>iktisar</a:t>
            </a:r>
            <a:r>
              <a:rPr lang="tr-TR" sz="2200" b="1" dirty="0" smtClean="0"/>
              <a:t> ve ihtisar ve hasretse,</a:t>
            </a:r>
          </a:p>
          <a:p>
            <a:pPr algn="just">
              <a:buNone/>
            </a:pPr>
            <a:r>
              <a:rPr lang="ar-AE" sz="3600" b="1" dirty="0" smtClean="0"/>
              <a:t>إِنَّ اللَّهَ هُوَ الرَّزَّاقُ ذُو الْقُوَّةِ الْمَتِينُ وَمَا مِنْ دَابَّةٍ فِى الْاَرْضِ اِلَّا عَلَى اللّهِ رِزْقُهَا</a:t>
            </a:r>
            <a:r>
              <a:rPr lang="tr-TR" sz="3600" b="1" dirty="0" smtClean="0"/>
              <a:t> </a:t>
            </a:r>
            <a:r>
              <a:rPr lang="tr-TR" dirty="0" smtClean="0"/>
              <a:t>sırrı ve sarahatiyle ummadığı tarzda yaşayacak kadar rızkını bulacak. Çünkü şu ayet </a:t>
            </a:r>
            <a:r>
              <a:rPr lang="tr-TR" dirty="0" err="1" smtClean="0"/>
              <a:t>taahhüd</a:t>
            </a:r>
            <a:r>
              <a:rPr lang="tr-TR" dirty="0" smtClean="0"/>
              <a:t> ediyor.</a:t>
            </a:r>
          </a:p>
          <a:p>
            <a:pPr algn="just">
              <a:buNone/>
            </a:pPr>
            <a:r>
              <a:rPr lang="tr-TR" dirty="0" smtClean="0"/>
              <a:t>(Muhakkak ki Allah; O,rızık verendir,güç,kuvvet sahibidir. Yeryüzünde canlı bir mahluk yok ki onun rızkı Allah’a ait olmasın )</a:t>
            </a:r>
          </a:p>
          <a:p>
            <a:pPr algn="just">
              <a:buNone/>
            </a:pPr>
            <a:r>
              <a:rPr lang="tr-TR" sz="2400" b="1" dirty="0" smtClean="0"/>
              <a:t/>
            </a:r>
            <a:br>
              <a:rPr lang="tr-TR" sz="2400" b="1" dirty="0" smtClean="0"/>
            </a:br>
            <a:endParaRPr lang="tr-TR" sz="2400" dirty="0"/>
          </a:p>
        </p:txBody>
      </p:sp>
    </p:spTree>
    <p:extLst>
      <p:ext uri="{BB962C8B-B14F-4D97-AF65-F5344CB8AC3E}">
        <p14:creationId xmlns:p14="http://schemas.microsoft.com/office/powerpoint/2010/main" val="3851174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07304" y="179882"/>
            <a:ext cx="5051685" cy="809469"/>
          </a:xfrm>
        </p:spPr>
        <p:txBody>
          <a:bodyPr>
            <a:normAutofit fontScale="90000"/>
          </a:bodyPr>
          <a:lstStyle/>
          <a:p>
            <a:r>
              <a:rPr lang="tr-TR" b="1" dirty="0"/>
              <a:t>DÖRDÜNCÜ NÜKTE</a:t>
            </a:r>
            <a:endParaRPr lang="tr-TR" dirty="0"/>
          </a:p>
        </p:txBody>
      </p:sp>
      <p:sp>
        <p:nvSpPr>
          <p:cNvPr id="3" name="İçerik Yer Tutucusu 2"/>
          <p:cNvSpPr>
            <a:spLocks noGrp="1"/>
          </p:cNvSpPr>
          <p:nvPr>
            <p:ph idx="1"/>
          </p:nvPr>
        </p:nvSpPr>
        <p:spPr>
          <a:xfrm>
            <a:off x="0" y="752307"/>
            <a:ext cx="11962151" cy="4749083"/>
          </a:xfrm>
        </p:spPr>
        <p:txBody>
          <a:bodyPr>
            <a:noAutofit/>
          </a:bodyPr>
          <a:lstStyle/>
          <a:p>
            <a:pPr algn="just"/>
            <a:r>
              <a:rPr lang="tr-TR" sz="2400" b="1" dirty="0" smtClean="0"/>
              <a:t/>
            </a:r>
            <a:br>
              <a:rPr lang="tr-TR" sz="2400" b="1" dirty="0" smtClean="0"/>
            </a:br>
            <a:r>
              <a:rPr lang="tr-TR" sz="2400" i="1" dirty="0" err="1" smtClean="0"/>
              <a:t>Hacat</a:t>
            </a:r>
            <a:r>
              <a:rPr lang="tr-TR" sz="2400" i="1" dirty="0" smtClean="0"/>
              <a:t>-ı zaruriye de asıl olan insanın yaşaması için lazım olandır. Eğer insanın yaşaması için şart olan bir ihtiyaç ise ona </a:t>
            </a:r>
            <a:r>
              <a:rPr lang="tr-TR" sz="2400" i="1" dirty="0" err="1" smtClean="0"/>
              <a:t>hacat</a:t>
            </a:r>
            <a:r>
              <a:rPr lang="tr-TR" sz="2400" i="1" smtClean="0"/>
              <a:t>-ı </a:t>
            </a:r>
            <a:r>
              <a:rPr lang="tr-TR" sz="2400" i="1" smtClean="0"/>
              <a:t>zaruriye </a:t>
            </a:r>
            <a:r>
              <a:rPr lang="tr-TR" sz="2400" i="1" dirty="0" smtClean="0"/>
              <a:t>tabir edilir. Günümüzün en büyük hastalığı </a:t>
            </a:r>
            <a:r>
              <a:rPr lang="tr-TR" sz="2400" i="1" dirty="0" err="1" smtClean="0"/>
              <a:t>hacat</a:t>
            </a:r>
            <a:r>
              <a:rPr lang="tr-TR" sz="2400" i="1" dirty="0" smtClean="0"/>
              <a:t>-ı gayri </a:t>
            </a:r>
            <a:r>
              <a:rPr lang="tr-TR" sz="2400" i="1" dirty="0" err="1" smtClean="0"/>
              <a:t>zaruriyenin</a:t>
            </a:r>
            <a:r>
              <a:rPr lang="tr-TR" sz="2400" i="1" dirty="0" smtClean="0"/>
              <a:t> </a:t>
            </a:r>
            <a:r>
              <a:rPr lang="tr-TR" sz="2400" i="1" dirty="0" err="1" smtClean="0"/>
              <a:t>hacat</a:t>
            </a:r>
            <a:r>
              <a:rPr lang="tr-TR" sz="2400" i="1" dirty="0" smtClean="0"/>
              <a:t>-ı zaruriye olarak telakki edilmesidir. Mesela günümüzde evdeki bir çok alet ve </a:t>
            </a:r>
            <a:r>
              <a:rPr lang="tr-TR" sz="2400" i="1" dirty="0" err="1" smtClean="0"/>
              <a:t>edavat</a:t>
            </a:r>
            <a:r>
              <a:rPr lang="tr-TR" sz="2400" i="1" dirty="0" smtClean="0"/>
              <a:t> zaruri sınıfındadırlar ama gayri zaruridirler günümüzde </a:t>
            </a:r>
            <a:r>
              <a:rPr lang="tr-TR" sz="2400" i="1" dirty="0" err="1" smtClean="0"/>
              <a:t>hacat</a:t>
            </a:r>
            <a:r>
              <a:rPr lang="tr-TR" sz="2400" i="1" dirty="0" smtClean="0"/>
              <a:t>-ı zaruri olarak telakki edilmektedirler.</a:t>
            </a:r>
          </a:p>
          <a:p>
            <a:pPr algn="just"/>
            <a:r>
              <a:rPr lang="tr-TR" sz="2400" i="1" dirty="0" smtClean="0"/>
              <a:t>Mesela evlerimizdeki LED veya LCD TV’ler, gelişmiş cep telefonları, eşlerimizin ev ararken 4+1 olsun takıntıları, yemek davetlerimizde sofralarımızın çeşitliliği ve estetik görüntü verme adına kullanılan malzemeler, çocuklarımızı evlendirirken alınanlar yapılan masraflar.. Sanki bunları yapmazsak olmaz, onlar olmazsa insan yaşayamaz gibi algılanmaktadırlar. </a:t>
            </a:r>
            <a:r>
              <a:rPr lang="tr-TR" sz="2400" b="1" i="1" dirty="0" smtClean="0"/>
              <a:t>Buna </a:t>
            </a:r>
            <a:r>
              <a:rPr lang="tr-TR" sz="2400" b="1" i="1" dirty="0" err="1" smtClean="0"/>
              <a:t>hacat</a:t>
            </a:r>
            <a:r>
              <a:rPr lang="tr-TR" sz="2400" b="1" i="1" dirty="0" smtClean="0"/>
              <a:t>-ı gayri </a:t>
            </a:r>
            <a:r>
              <a:rPr lang="tr-TR" sz="2400" b="1" i="1" dirty="0" err="1" smtClean="0"/>
              <a:t>zaruriyenin</a:t>
            </a:r>
            <a:r>
              <a:rPr lang="tr-TR" sz="2400" b="1" i="1" dirty="0" smtClean="0"/>
              <a:t> </a:t>
            </a:r>
            <a:r>
              <a:rPr lang="tr-TR" sz="2400" b="1" i="1" dirty="0" err="1" smtClean="0"/>
              <a:t>hacat</a:t>
            </a:r>
            <a:r>
              <a:rPr lang="tr-TR" sz="2400" b="1" i="1" dirty="0" smtClean="0"/>
              <a:t>-ı zaruri olarak görülmesi denir.</a:t>
            </a:r>
            <a:endParaRPr lang="tr-TR" sz="2400" i="1" dirty="0" smtClean="0"/>
          </a:p>
          <a:p>
            <a:pPr algn="just">
              <a:buNone/>
            </a:pPr>
            <a:endParaRPr lang="tr-TR" sz="2400" dirty="0"/>
          </a:p>
        </p:txBody>
      </p:sp>
      <p:pic>
        <p:nvPicPr>
          <p:cNvPr id="4098" name="Picture 2" descr="C:\Users\SYIJ\Desktop\dünyamalı.jpg"/>
          <p:cNvPicPr>
            <a:picLocks noChangeAspect="1" noChangeArrowheads="1"/>
          </p:cNvPicPr>
          <p:nvPr/>
        </p:nvPicPr>
        <p:blipFill>
          <a:blip r:embed="rId2" cstate="print"/>
          <a:srcRect/>
          <a:stretch>
            <a:fillRect/>
          </a:stretch>
        </p:blipFill>
        <p:spPr bwMode="auto">
          <a:xfrm>
            <a:off x="3987385" y="4961744"/>
            <a:ext cx="3777520" cy="1896256"/>
          </a:xfrm>
          <a:prstGeom prst="rect">
            <a:avLst/>
          </a:prstGeom>
          <a:noFill/>
        </p:spPr>
      </p:pic>
    </p:spTree>
    <p:extLst>
      <p:ext uri="{BB962C8B-B14F-4D97-AF65-F5344CB8AC3E}">
        <p14:creationId xmlns:p14="http://schemas.microsoft.com/office/powerpoint/2010/main" val="385117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569626" y="3111463"/>
            <a:ext cx="10732793" cy="3746537"/>
          </a:xfrm>
        </p:spPr>
        <p:txBody>
          <a:bodyPr>
            <a:normAutofit/>
          </a:bodyPr>
          <a:lstStyle/>
          <a:p>
            <a:pPr marL="0" indent="0">
              <a:lnSpc>
                <a:spcPct val="100000"/>
              </a:lnSpc>
              <a:buNone/>
            </a:pPr>
            <a:r>
              <a:rPr lang="ar-AE" sz="9600" dirty="0" smtClean="0"/>
              <a:t>كُلُوا </a:t>
            </a:r>
            <a:r>
              <a:rPr lang="ar-AE" sz="9600" dirty="0"/>
              <a:t>وَاشْرَبوُا وَلاَ </a:t>
            </a:r>
            <a:r>
              <a:rPr lang="ar-AE" sz="9600" dirty="0" smtClean="0"/>
              <a:t>تُسْرِفُو</a:t>
            </a:r>
            <a:endParaRPr lang="tr-TR" sz="9600" dirty="0" smtClean="0"/>
          </a:p>
          <a:p>
            <a:pPr marL="0" indent="0">
              <a:lnSpc>
                <a:spcPct val="100000"/>
              </a:lnSpc>
              <a:buNone/>
            </a:pPr>
            <a:r>
              <a:rPr lang="tr-TR" sz="3600" dirty="0"/>
              <a:t>Yiyin, için, fakat israf etmeyin.” </a:t>
            </a:r>
            <a:r>
              <a:rPr lang="tr-TR" sz="3600" dirty="0" err="1"/>
              <a:t>A’râf</a:t>
            </a:r>
            <a:r>
              <a:rPr lang="tr-TR" sz="3600" dirty="0"/>
              <a:t> </a:t>
            </a:r>
            <a:r>
              <a:rPr lang="tr-TR" sz="3600" dirty="0" err="1"/>
              <a:t>Sûresi</a:t>
            </a:r>
            <a:r>
              <a:rPr lang="tr-TR" sz="3600" dirty="0"/>
              <a:t>, 7:31.</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971" y="152945"/>
            <a:ext cx="10184819" cy="2633798"/>
          </a:xfrm>
          <a:prstGeom prst="rect">
            <a:avLst/>
          </a:prstGeom>
        </p:spPr>
      </p:pic>
    </p:spTree>
    <p:extLst>
      <p:ext uri="{BB962C8B-B14F-4D97-AF65-F5344CB8AC3E}">
        <p14:creationId xmlns:p14="http://schemas.microsoft.com/office/powerpoint/2010/main" val="3371742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22688" y="224852"/>
            <a:ext cx="5351489" cy="884420"/>
          </a:xfrm>
        </p:spPr>
        <p:txBody>
          <a:bodyPr/>
          <a:lstStyle/>
          <a:p>
            <a:r>
              <a:rPr lang="tr-TR" b="1" dirty="0"/>
              <a:t>DÖRDÜNCÜ NÜKTE</a:t>
            </a:r>
            <a:endParaRPr lang="tr-TR" dirty="0"/>
          </a:p>
        </p:txBody>
      </p:sp>
      <p:sp>
        <p:nvSpPr>
          <p:cNvPr id="3" name="İçerik Yer Tutucusu 2"/>
          <p:cNvSpPr>
            <a:spLocks noGrp="1"/>
          </p:cNvSpPr>
          <p:nvPr>
            <p:ph idx="1"/>
          </p:nvPr>
        </p:nvSpPr>
        <p:spPr>
          <a:xfrm>
            <a:off x="0" y="884421"/>
            <a:ext cx="11812249" cy="4227225"/>
          </a:xfrm>
        </p:spPr>
        <p:txBody>
          <a:bodyPr>
            <a:noAutofit/>
          </a:bodyPr>
          <a:lstStyle/>
          <a:p>
            <a:pPr marL="0" indent="0" algn="just">
              <a:buNone/>
            </a:pPr>
            <a:r>
              <a:rPr lang="tr-TR" sz="2400" i="1" dirty="0" err="1" smtClean="0"/>
              <a:t>Hacat</a:t>
            </a:r>
            <a:r>
              <a:rPr lang="tr-TR" sz="2400" i="1" dirty="0" smtClean="0"/>
              <a:t>-ı gayri zaruriye kesretlidir, yani çoktur </a:t>
            </a:r>
            <a:r>
              <a:rPr lang="tr-TR" sz="2400" i="1" dirty="0" err="1" smtClean="0"/>
              <a:t>surekli</a:t>
            </a:r>
            <a:r>
              <a:rPr lang="tr-TR" sz="2400" i="1" dirty="0" smtClean="0"/>
              <a:t> değişir ve artar. Eğer insan güzel geçinmeyi bu gayri zarurilerde ferahlık ve iyi standart olarak telakki ederse, kazancını yetiştiremez, </a:t>
            </a:r>
            <a:r>
              <a:rPr lang="tr-TR" sz="2400" i="1" dirty="0" err="1" smtClean="0"/>
              <a:t>iktisad</a:t>
            </a:r>
            <a:r>
              <a:rPr lang="tr-TR" sz="2400" i="1" dirty="0" smtClean="0"/>
              <a:t> edemez. </a:t>
            </a:r>
            <a:r>
              <a:rPr lang="tr-TR" sz="2400" i="1" dirty="0" err="1" smtClean="0"/>
              <a:t>İsrarata</a:t>
            </a:r>
            <a:r>
              <a:rPr lang="tr-TR" sz="2400" i="1" dirty="0" smtClean="0"/>
              <a:t> kolay girer.</a:t>
            </a:r>
          </a:p>
          <a:p>
            <a:pPr marL="0" indent="0" algn="just">
              <a:buNone/>
            </a:pPr>
            <a:r>
              <a:rPr lang="tr-TR" sz="2400" i="1" dirty="0" smtClean="0"/>
              <a:t>Kredi kartlarına mahkum olur başkalara el açar bir nevi dilenci olur. Bu hataya devam edenler başkalarına </a:t>
            </a:r>
            <a:r>
              <a:rPr lang="tr-TR" sz="2400" i="1" dirty="0" err="1" smtClean="0"/>
              <a:t>mahcub</a:t>
            </a:r>
            <a:r>
              <a:rPr lang="tr-TR" sz="2400" i="1" dirty="0" smtClean="0"/>
              <a:t> olurlar ve manevi şahsiyetlerini tenzil ederler.</a:t>
            </a:r>
            <a:br>
              <a:rPr lang="tr-TR" sz="2400" i="1" dirty="0" smtClean="0"/>
            </a:br>
            <a:r>
              <a:rPr lang="tr-TR" sz="2400" i="1" dirty="0" smtClean="0"/>
              <a:t/>
            </a:r>
            <a:br>
              <a:rPr lang="tr-TR" sz="2400" i="1" dirty="0" smtClean="0"/>
            </a:br>
            <a:r>
              <a:rPr lang="tr-TR" sz="2400" i="1" dirty="0" smtClean="0"/>
              <a:t>Hem </a:t>
            </a:r>
            <a:r>
              <a:rPr lang="tr-TR" sz="2400" i="1" dirty="0" err="1" smtClean="0"/>
              <a:t>rızk</a:t>
            </a:r>
            <a:r>
              <a:rPr lang="tr-TR" sz="2400" i="1" dirty="0" smtClean="0"/>
              <a:t> başkadır, mal başkadır. İnsanın yediği içtiği gıdalar </a:t>
            </a:r>
            <a:r>
              <a:rPr lang="tr-TR" sz="2400" i="1" dirty="0" err="1" smtClean="0"/>
              <a:t>rızıkdır</a:t>
            </a:r>
            <a:r>
              <a:rPr lang="tr-TR" sz="2400" i="1" dirty="0" smtClean="0"/>
              <a:t>. Ama evi, arabası, ev eşyaları, iş yerleri, bunlar, malıdır. İnsanın yaşaması için rızık lazımdır. Rızık ise </a:t>
            </a:r>
            <a:r>
              <a:rPr lang="tr-TR" sz="2400" i="1" dirty="0" err="1" smtClean="0"/>
              <a:t>birkere</a:t>
            </a:r>
            <a:r>
              <a:rPr lang="tr-TR" sz="2400" i="1" dirty="0" smtClean="0"/>
              <a:t> 40 gün yetecek kadar zaten vücudumuzda depo şeklinde vardır ve beslenme noktasından rızık gönderme </a:t>
            </a:r>
            <a:r>
              <a:rPr lang="tr-TR" sz="2400" i="1" dirty="0" err="1" smtClean="0"/>
              <a:t>birşekilde</a:t>
            </a:r>
            <a:r>
              <a:rPr lang="tr-TR" sz="2400" i="1" dirty="0" smtClean="0"/>
              <a:t> zaten devam etmektedir demek rızık </a:t>
            </a:r>
            <a:r>
              <a:rPr lang="tr-TR" sz="2400" i="1" dirty="0" err="1" smtClean="0"/>
              <a:t>taahhud</a:t>
            </a:r>
            <a:r>
              <a:rPr lang="tr-TR" sz="2400" i="1" dirty="0" smtClean="0"/>
              <a:t>-i rabbani altındadır ama mal öyle değildir. Kimine verir, kimine vermez. Kimine az verir, kimine çok. Bu çalışmaya bağlı değildir hikmete bağlıdır.</a:t>
            </a:r>
          </a:p>
          <a:p>
            <a:pPr marL="0" indent="0" algn="just">
              <a:buNone/>
            </a:pPr>
            <a:r>
              <a:rPr lang="tr-TR" sz="2800" i="1" dirty="0" smtClean="0"/>
              <a:t/>
            </a:r>
            <a:br>
              <a:rPr lang="tr-TR" sz="2800" i="1" dirty="0" smtClean="0"/>
            </a:br>
            <a:endParaRPr lang="tr-TR" sz="2600" i="1" dirty="0"/>
          </a:p>
        </p:txBody>
      </p:sp>
    </p:spTree>
    <p:extLst>
      <p:ext uri="{BB962C8B-B14F-4D97-AF65-F5344CB8AC3E}">
        <p14:creationId xmlns:p14="http://schemas.microsoft.com/office/powerpoint/2010/main" val="3851174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22688" y="224852"/>
            <a:ext cx="5351489" cy="884420"/>
          </a:xfrm>
        </p:spPr>
        <p:txBody>
          <a:bodyPr/>
          <a:lstStyle/>
          <a:p>
            <a:r>
              <a:rPr lang="tr-TR" b="1" dirty="0"/>
              <a:t>DÖRDÜNCÜ NÜKTE</a:t>
            </a:r>
            <a:endParaRPr lang="tr-TR" dirty="0"/>
          </a:p>
        </p:txBody>
      </p:sp>
      <p:sp>
        <p:nvSpPr>
          <p:cNvPr id="3" name="İçerik Yer Tutucusu 2"/>
          <p:cNvSpPr>
            <a:spLocks noGrp="1"/>
          </p:cNvSpPr>
          <p:nvPr>
            <p:ph idx="1"/>
          </p:nvPr>
        </p:nvSpPr>
        <p:spPr>
          <a:xfrm>
            <a:off x="0" y="884421"/>
            <a:ext cx="11812249" cy="4227225"/>
          </a:xfrm>
        </p:spPr>
        <p:txBody>
          <a:bodyPr>
            <a:noAutofit/>
          </a:bodyPr>
          <a:lstStyle/>
          <a:p>
            <a:pPr marL="0" indent="0" algn="just">
              <a:buNone/>
            </a:pPr>
            <a:r>
              <a:rPr lang="tr-TR" sz="2200" b="1" dirty="0" smtClean="0"/>
              <a:t>Evet, rızık ikidir: Biri hakikî rızıktır ki, onunla yaşayacak. </a:t>
            </a:r>
            <a:br>
              <a:rPr lang="tr-TR" sz="2200" b="1" dirty="0" smtClean="0"/>
            </a:br>
            <a:r>
              <a:rPr lang="tr-TR" sz="2200" b="1" dirty="0" smtClean="0"/>
              <a:t>Bu </a:t>
            </a:r>
            <a:r>
              <a:rPr lang="tr-TR" sz="2200" b="1" dirty="0" err="1" smtClean="0"/>
              <a:t>âyetin</a:t>
            </a:r>
            <a:r>
              <a:rPr lang="tr-TR" sz="2200" b="1" dirty="0" smtClean="0"/>
              <a:t> hükmü ile, o rızık </a:t>
            </a:r>
            <a:r>
              <a:rPr lang="tr-TR" sz="2200" b="1" dirty="0" err="1" smtClean="0"/>
              <a:t>taahhüd</a:t>
            </a:r>
            <a:r>
              <a:rPr lang="tr-TR" sz="2200" b="1" dirty="0" smtClean="0"/>
              <a:t>-ü </a:t>
            </a:r>
            <a:r>
              <a:rPr lang="tr-TR" sz="2200" b="1" dirty="0" err="1" smtClean="0"/>
              <a:t>Rabbânî</a:t>
            </a:r>
            <a:r>
              <a:rPr lang="tr-TR" sz="2200" b="1" dirty="0" smtClean="0"/>
              <a:t> altındadır. </a:t>
            </a:r>
            <a:br>
              <a:rPr lang="tr-TR" sz="2200" b="1" dirty="0" smtClean="0"/>
            </a:br>
            <a:r>
              <a:rPr lang="tr-TR" sz="2200" b="1" dirty="0" smtClean="0"/>
              <a:t>Beşerin </a:t>
            </a:r>
            <a:r>
              <a:rPr lang="tr-TR" sz="2200" b="1" dirty="0" err="1" smtClean="0"/>
              <a:t>sû</a:t>
            </a:r>
            <a:r>
              <a:rPr lang="tr-TR" sz="2200" b="1" dirty="0" smtClean="0"/>
              <a:t>-i ihtiyarı karışmazsa, o zarurî rızkı herhalde bulabilir. </a:t>
            </a:r>
            <a:br>
              <a:rPr lang="tr-TR" sz="2200" b="1" dirty="0" smtClean="0"/>
            </a:br>
            <a:r>
              <a:rPr lang="tr-TR" sz="2200" b="1" dirty="0" smtClean="0"/>
              <a:t>Ne dinini, ne namusunu, ne izzetini feda etmeye mecbur olmaz.</a:t>
            </a:r>
          </a:p>
          <a:p>
            <a:pPr marL="0" indent="0" algn="just">
              <a:buNone/>
            </a:pPr>
            <a:r>
              <a:rPr lang="tr-TR" sz="2200" b="1" dirty="0" smtClean="0"/>
              <a:t>İkincisi, </a:t>
            </a:r>
            <a:r>
              <a:rPr lang="tr-TR" sz="2200" b="1" dirty="0" err="1" smtClean="0"/>
              <a:t>rızk</a:t>
            </a:r>
            <a:r>
              <a:rPr lang="tr-TR" sz="2200" b="1" dirty="0" smtClean="0"/>
              <a:t>-ı mecazîdir ki, </a:t>
            </a:r>
            <a:r>
              <a:rPr lang="tr-TR" sz="2200" b="1" dirty="0" err="1" smtClean="0"/>
              <a:t>sû</a:t>
            </a:r>
            <a:r>
              <a:rPr lang="tr-TR" sz="2200" b="1" dirty="0" smtClean="0"/>
              <a:t>-i </a:t>
            </a:r>
            <a:r>
              <a:rPr lang="tr-TR" sz="2200" b="1" dirty="0" err="1" smtClean="0"/>
              <a:t>istimâlâtla</a:t>
            </a:r>
            <a:r>
              <a:rPr lang="tr-TR" sz="2200" b="1" dirty="0" smtClean="0"/>
              <a:t> </a:t>
            </a:r>
            <a:r>
              <a:rPr lang="tr-TR" sz="2200" b="1" dirty="0" err="1" smtClean="0"/>
              <a:t>hâcâtı</a:t>
            </a:r>
            <a:r>
              <a:rPr lang="tr-TR" sz="2200" b="1" dirty="0" smtClean="0"/>
              <a:t> gayr-ı zaruriye </a:t>
            </a:r>
            <a:r>
              <a:rPr lang="tr-TR" sz="2200" b="1" dirty="0" err="1" smtClean="0"/>
              <a:t>hâcât</a:t>
            </a:r>
            <a:r>
              <a:rPr lang="tr-TR" sz="2200" b="1" dirty="0" smtClean="0"/>
              <a:t>-ı zaruriye hükmüne geçip,görenek belâsıyla tiryaki olup, terk edemiyor. İşte bu rızık </a:t>
            </a:r>
            <a:r>
              <a:rPr lang="tr-TR" sz="2200" b="1" dirty="0" err="1" smtClean="0"/>
              <a:t>taahhüd</a:t>
            </a:r>
            <a:r>
              <a:rPr lang="tr-TR" sz="2200" b="1" dirty="0" smtClean="0"/>
              <a:t>-ü </a:t>
            </a:r>
            <a:r>
              <a:rPr lang="tr-TR" sz="2200" b="1" dirty="0" err="1" smtClean="0"/>
              <a:t>Rabbânî</a:t>
            </a:r>
            <a:r>
              <a:rPr lang="tr-TR" sz="2200" b="1" dirty="0" smtClean="0"/>
              <a:t> altında olmadığı için, bu rızkı tahsil etmek, </a:t>
            </a:r>
            <a:r>
              <a:rPr lang="tr-TR" sz="2200" b="1" dirty="0" err="1" smtClean="0"/>
              <a:t>hususan</a:t>
            </a:r>
            <a:r>
              <a:rPr lang="tr-TR" sz="2200" b="1" dirty="0" smtClean="0"/>
              <a:t> bu zamanda çok pahalıdır. Başta izzetini feda edip zilleti kabul etmek, </a:t>
            </a:r>
            <a:r>
              <a:rPr lang="tr-TR" sz="2200" b="1" dirty="0" err="1" smtClean="0"/>
              <a:t>bazan</a:t>
            </a:r>
            <a:r>
              <a:rPr lang="tr-TR" sz="2200" b="1" dirty="0" smtClean="0"/>
              <a:t> alçak insanların ayaklarını öpmek kadar </a:t>
            </a:r>
            <a:r>
              <a:rPr lang="tr-TR" sz="2200" b="1" dirty="0" err="1" smtClean="0"/>
              <a:t>mânen</a:t>
            </a:r>
            <a:r>
              <a:rPr lang="tr-TR" sz="2200" b="1" dirty="0" smtClean="0"/>
              <a:t> bir dilencilik vaziyetine düşmek, </a:t>
            </a:r>
            <a:r>
              <a:rPr lang="tr-TR" sz="2200" b="1" dirty="0" err="1" smtClean="0"/>
              <a:t>bazan</a:t>
            </a:r>
            <a:r>
              <a:rPr lang="tr-TR" sz="2200" b="1" dirty="0" smtClean="0"/>
              <a:t> hayat-ı </a:t>
            </a:r>
            <a:r>
              <a:rPr lang="tr-TR" sz="2200" b="1" dirty="0" err="1" smtClean="0"/>
              <a:t>ebediyesinin</a:t>
            </a:r>
            <a:r>
              <a:rPr lang="tr-TR" sz="2200" b="1" dirty="0" smtClean="0"/>
              <a:t> nuru olan </a:t>
            </a:r>
            <a:r>
              <a:rPr lang="tr-TR" sz="2200" b="1" dirty="0" err="1" smtClean="0"/>
              <a:t>mukaddesât</a:t>
            </a:r>
            <a:r>
              <a:rPr lang="tr-TR" sz="2200" b="1" dirty="0" smtClean="0"/>
              <a:t>-ı </a:t>
            </a:r>
            <a:r>
              <a:rPr lang="tr-TR" sz="2200" b="1" dirty="0" err="1" smtClean="0"/>
              <a:t>diniyesini</a:t>
            </a:r>
            <a:r>
              <a:rPr lang="tr-TR" sz="2200" b="1" dirty="0" smtClean="0"/>
              <a:t> feda etmek suretiyle o bereketsiz, menhus malı alır. Hem bu </a:t>
            </a:r>
            <a:r>
              <a:rPr lang="tr-TR" sz="2200" b="1" dirty="0" err="1" smtClean="0"/>
              <a:t>fakr</a:t>
            </a:r>
            <a:r>
              <a:rPr lang="tr-TR" sz="2200" b="1" dirty="0" smtClean="0"/>
              <a:t> u zaruret zamanında, aç ve muhtaç olanların elemlerinden </a:t>
            </a:r>
            <a:r>
              <a:rPr lang="tr-TR" sz="2200" b="1" dirty="0" err="1" smtClean="0"/>
              <a:t>ehl</a:t>
            </a:r>
            <a:r>
              <a:rPr lang="tr-TR" sz="2200" b="1" dirty="0" smtClean="0"/>
              <a:t>-i vicdana rikkat-i cinsiye vasıtasıyla gelen </a:t>
            </a:r>
            <a:r>
              <a:rPr lang="tr-TR" sz="2200" b="1" dirty="0" err="1" smtClean="0"/>
              <a:t>teellüm</a:t>
            </a:r>
            <a:r>
              <a:rPr lang="tr-TR" sz="2200" b="1" dirty="0" smtClean="0"/>
              <a:t>, o gayr-ı meşru bir surette kazandığı parayla aldığı lezzeti, vicdanı varsa acılaştırıyor. Böyle </a:t>
            </a:r>
            <a:r>
              <a:rPr lang="tr-TR" sz="2200" b="1" dirty="0" err="1" smtClean="0"/>
              <a:t>acip</a:t>
            </a:r>
            <a:r>
              <a:rPr lang="tr-TR" sz="2200" b="1" dirty="0" smtClean="0"/>
              <a:t> bir zamanda, şüpheli mallarda, zaruret derecesinde iktifa etmek lâzımdır.</a:t>
            </a:r>
          </a:p>
          <a:p>
            <a:pPr marL="0" indent="0" algn="just">
              <a:buNone/>
            </a:pPr>
            <a:r>
              <a:rPr lang="tr-TR" sz="2400" i="1" dirty="0" smtClean="0"/>
              <a:t>Yani başkaları perişan iken sen nasıl safa çekebilirsin? </a:t>
            </a:r>
            <a:br>
              <a:rPr lang="tr-TR" sz="2400" i="1" dirty="0" smtClean="0"/>
            </a:br>
            <a:r>
              <a:rPr lang="tr-TR" sz="2400" i="1" dirty="0" smtClean="0"/>
              <a:t>Ya vicdanını iptal edeceksin, o zaman insan </a:t>
            </a:r>
            <a:r>
              <a:rPr lang="tr-TR" sz="2400" i="1" dirty="0" err="1" smtClean="0"/>
              <a:t>olmakdan</a:t>
            </a:r>
            <a:r>
              <a:rPr lang="tr-TR" sz="2400" i="1" dirty="0" smtClean="0"/>
              <a:t> çıkarsın. Böylesine bir zamanda elindekilerle iktifa et. Şimdi Filipinlerdeki </a:t>
            </a:r>
            <a:r>
              <a:rPr lang="tr-TR" sz="2400" i="1" dirty="0" err="1" smtClean="0"/>
              <a:t>müslümanlar</a:t>
            </a:r>
            <a:r>
              <a:rPr lang="tr-TR" sz="2400" i="1" dirty="0" smtClean="0"/>
              <a:t> ve insanlık alemindeki tüm sefalet çekenler eziyet çekerken biz nasıl rahat ederiz?</a:t>
            </a:r>
            <a:endParaRPr lang="tr-TR" sz="2200" b="1" i="1" dirty="0" smtClean="0"/>
          </a:p>
          <a:p>
            <a:pPr marL="0" indent="0" algn="just">
              <a:buNone/>
            </a:pPr>
            <a:r>
              <a:rPr lang="tr-TR" sz="2800" b="1" dirty="0" smtClean="0"/>
              <a:t/>
            </a:r>
            <a:br>
              <a:rPr lang="tr-TR" sz="2800" b="1" dirty="0" smtClean="0"/>
            </a:br>
            <a:r>
              <a:rPr lang="tr-TR" sz="2800" i="1" dirty="0" smtClean="0"/>
              <a:t/>
            </a:r>
            <a:br>
              <a:rPr lang="tr-TR" sz="2800" i="1" dirty="0" smtClean="0"/>
            </a:br>
            <a:endParaRPr lang="tr-TR" sz="2600" i="1" dirty="0"/>
          </a:p>
        </p:txBody>
      </p:sp>
    </p:spTree>
    <p:extLst>
      <p:ext uri="{BB962C8B-B14F-4D97-AF65-F5344CB8AC3E}">
        <p14:creationId xmlns:p14="http://schemas.microsoft.com/office/powerpoint/2010/main" val="385117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884421"/>
            <a:ext cx="11812249" cy="4227225"/>
          </a:xfrm>
        </p:spPr>
        <p:txBody>
          <a:bodyPr>
            <a:noAutofit/>
          </a:bodyPr>
          <a:lstStyle/>
          <a:p>
            <a:pPr marL="0" indent="0" algn="ctr">
              <a:buNone/>
            </a:pPr>
            <a:endParaRPr lang="tr-TR" sz="6000" b="1" dirty="0" smtClean="0"/>
          </a:p>
          <a:p>
            <a:pPr marL="0" indent="0" algn="ctr">
              <a:buNone/>
            </a:pPr>
            <a:r>
              <a:rPr lang="tr-TR" sz="6000" b="1" dirty="0" smtClean="0"/>
              <a:t>İKTİSAT BİLİMİNİN TANIM I YANLIŞTIR? !</a:t>
            </a:r>
          </a:p>
          <a:p>
            <a:pPr marL="1143000" indent="-1143000">
              <a:buAutoNum type="alphaLcParenR"/>
            </a:pPr>
            <a:r>
              <a:rPr lang="tr-TR" sz="2400" b="1" dirty="0" smtClean="0"/>
              <a:t>Kaynaklar kıt (Rızkın garantisi </a:t>
            </a:r>
            <a:r>
              <a:rPr lang="tr-TR" sz="2400" b="1" dirty="0" err="1" smtClean="0"/>
              <a:t>cenab</a:t>
            </a:r>
            <a:r>
              <a:rPr lang="tr-TR" sz="2400" b="1" dirty="0" smtClean="0"/>
              <a:t>-ı haktır)</a:t>
            </a:r>
          </a:p>
          <a:p>
            <a:pPr marL="1143000" indent="-1143000">
              <a:buAutoNum type="alphaLcParenR"/>
            </a:pPr>
            <a:r>
              <a:rPr lang="tr-TR" sz="2400" b="1" dirty="0" smtClean="0"/>
              <a:t>İhtiyaçlar sınırsız (çünkü gayr-i </a:t>
            </a:r>
            <a:r>
              <a:rPr lang="tr-TR" sz="2400" b="1" dirty="0" err="1" smtClean="0"/>
              <a:t>zarure</a:t>
            </a:r>
            <a:r>
              <a:rPr lang="tr-TR" sz="2400" b="1" dirty="0" smtClean="0"/>
              <a:t> zaruri hale getiriliyor)</a:t>
            </a:r>
          </a:p>
          <a:p>
            <a:pPr marL="1143000" indent="-1143000">
              <a:buAutoNum type="alphaLcParenR"/>
            </a:pPr>
            <a:r>
              <a:rPr lang="tr-TR" sz="2400" b="1" dirty="0" smtClean="0"/>
              <a:t>En yüksek tatmini sağla (kanaatsizlik hastalığı)</a:t>
            </a:r>
          </a:p>
          <a:p>
            <a:pPr marL="0" indent="0" algn="just">
              <a:buNone/>
            </a:pPr>
            <a:r>
              <a:rPr lang="tr-TR" sz="2800" b="1" dirty="0" smtClean="0"/>
              <a:t/>
            </a:r>
            <a:br>
              <a:rPr lang="tr-TR" sz="2800" b="1" dirty="0" smtClean="0"/>
            </a:br>
            <a:r>
              <a:rPr lang="tr-TR" sz="2800" i="1" dirty="0" smtClean="0"/>
              <a:t/>
            </a:r>
            <a:br>
              <a:rPr lang="tr-TR" sz="2800" i="1" dirty="0" smtClean="0"/>
            </a:br>
            <a:endParaRPr lang="tr-TR" sz="2600" i="1" dirty="0"/>
          </a:p>
        </p:txBody>
      </p:sp>
    </p:spTree>
    <p:extLst>
      <p:ext uri="{BB962C8B-B14F-4D97-AF65-F5344CB8AC3E}">
        <p14:creationId xmlns:p14="http://schemas.microsoft.com/office/powerpoint/2010/main" val="385117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887694"/>
            <a:ext cx="10058400" cy="4050792"/>
          </a:xfrm>
        </p:spPr>
        <p:txBody>
          <a:bodyPr>
            <a:normAutofit/>
          </a:bodyPr>
          <a:lstStyle/>
          <a:p>
            <a:pPr marL="0" indent="0" algn="just">
              <a:buNone/>
            </a:pPr>
            <a:r>
              <a:rPr lang="tr-TR" sz="2800" dirty="0" smtClean="0">
                <a:solidFill>
                  <a:srgbClr val="FF0000"/>
                </a:solidFill>
              </a:rPr>
              <a:t>… Evet</a:t>
            </a:r>
            <a:r>
              <a:rPr lang="tr-TR" sz="2800" dirty="0">
                <a:solidFill>
                  <a:srgbClr val="FF0000"/>
                </a:solidFill>
              </a:rPr>
              <a:t>, iktisat etmeyen, zillete ve </a:t>
            </a:r>
            <a:r>
              <a:rPr lang="tr-TR" sz="2800" dirty="0" err="1">
                <a:solidFill>
                  <a:srgbClr val="FF0000"/>
                </a:solidFill>
              </a:rPr>
              <a:t>mânen</a:t>
            </a:r>
            <a:r>
              <a:rPr lang="tr-TR" sz="2800" dirty="0">
                <a:solidFill>
                  <a:srgbClr val="FF0000"/>
                </a:solidFill>
              </a:rPr>
              <a:t> dilenciliğe ve sefalete düşmeye namzettir. Bu zamanda </a:t>
            </a:r>
            <a:r>
              <a:rPr lang="tr-TR" sz="2800" dirty="0" err="1">
                <a:solidFill>
                  <a:srgbClr val="FF0000"/>
                </a:solidFill>
              </a:rPr>
              <a:t>isrâfâta</a:t>
            </a:r>
            <a:r>
              <a:rPr lang="tr-TR" sz="2800" dirty="0">
                <a:solidFill>
                  <a:srgbClr val="FF0000"/>
                </a:solidFill>
              </a:rPr>
              <a:t> medar olacak para çok pahalıdır. Mukabilinde </a:t>
            </a:r>
            <a:r>
              <a:rPr lang="tr-TR" sz="2800" dirty="0" err="1">
                <a:solidFill>
                  <a:srgbClr val="FF0000"/>
                </a:solidFill>
              </a:rPr>
              <a:t>bazan</a:t>
            </a:r>
            <a:r>
              <a:rPr lang="tr-TR" sz="2800" dirty="0">
                <a:solidFill>
                  <a:srgbClr val="FF0000"/>
                </a:solidFill>
              </a:rPr>
              <a:t> haysiyet, namus rüşvet alınıyor. </a:t>
            </a:r>
            <a:r>
              <a:rPr lang="tr-TR" sz="2800" dirty="0" err="1">
                <a:solidFill>
                  <a:srgbClr val="FF0000"/>
                </a:solidFill>
              </a:rPr>
              <a:t>Bazan</a:t>
            </a:r>
            <a:r>
              <a:rPr lang="tr-TR" sz="2800" dirty="0">
                <a:solidFill>
                  <a:srgbClr val="FF0000"/>
                </a:solidFill>
              </a:rPr>
              <a:t> </a:t>
            </a:r>
            <a:r>
              <a:rPr lang="tr-TR" sz="2800" dirty="0" err="1">
                <a:solidFill>
                  <a:srgbClr val="FF0000"/>
                </a:solidFill>
              </a:rPr>
              <a:t>mukaddesât</a:t>
            </a:r>
            <a:r>
              <a:rPr lang="tr-TR" sz="2800" dirty="0">
                <a:solidFill>
                  <a:srgbClr val="FF0000"/>
                </a:solidFill>
              </a:rPr>
              <a:t>-ı diniye mukabil alınıyor, sonra menhus bir para veriliyor. Demek, </a:t>
            </a:r>
            <a:r>
              <a:rPr lang="tr-TR" sz="2800" dirty="0" err="1">
                <a:solidFill>
                  <a:srgbClr val="FF0000"/>
                </a:solidFill>
              </a:rPr>
              <a:t>mânevî</a:t>
            </a:r>
            <a:r>
              <a:rPr lang="tr-TR" sz="2800" dirty="0">
                <a:solidFill>
                  <a:srgbClr val="FF0000"/>
                </a:solidFill>
              </a:rPr>
              <a:t> yüz lira zararla maddî yüz paralık bir mal alınır.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798" y="3271611"/>
            <a:ext cx="6286500" cy="3333750"/>
          </a:xfrm>
          <a:prstGeom prst="ellipse">
            <a:avLst/>
          </a:prstGeom>
          <a:ln>
            <a:noFill/>
          </a:ln>
          <a:effectLst>
            <a:softEdge rad="112500"/>
          </a:effectLst>
        </p:spPr>
      </p:pic>
    </p:spTree>
    <p:extLst>
      <p:ext uri="{BB962C8B-B14F-4D97-AF65-F5344CB8AC3E}">
        <p14:creationId xmlns:p14="http://schemas.microsoft.com/office/powerpoint/2010/main" val="1828609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448" y="1047352"/>
            <a:ext cx="10058400" cy="4050792"/>
          </a:xfrm>
        </p:spPr>
        <p:txBody>
          <a:bodyPr>
            <a:noAutofit/>
          </a:bodyPr>
          <a:lstStyle/>
          <a:p>
            <a:pPr marL="0" indent="0" algn="just">
              <a:buNone/>
            </a:pPr>
            <a:r>
              <a:rPr lang="tr-TR" sz="2800" u="sng" dirty="0"/>
              <a:t>Ali Ulvi KURUCU</a:t>
            </a:r>
            <a:r>
              <a:rPr lang="tr-TR" sz="2800" dirty="0"/>
              <a:t>, </a:t>
            </a:r>
            <a:r>
              <a:rPr lang="tr-TR" sz="2800" dirty="0" err="1"/>
              <a:t>Üstad’ın</a:t>
            </a:r>
            <a:r>
              <a:rPr lang="tr-TR" sz="2800" dirty="0"/>
              <a:t> hayatındaki iktisadın istiğnanın tefsiri olduğunu ve bu iki hasleti lâzımla </a:t>
            </a:r>
            <a:r>
              <a:rPr lang="tr-TR" sz="2800" dirty="0" err="1"/>
              <a:t>melzum</a:t>
            </a:r>
            <a:r>
              <a:rPr lang="tr-TR" sz="2800" dirty="0"/>
              <a:t> olarak ifade etmektedir.</a:t>
            </a:r>
          </a:p>
          <a:p>
            <a:pPr marL="0" indent="0" algn="just">
              <a:buNone/>
            </a:pPr>
            <a:r>
              <a:rPr lang="tr-TR" sz="2800" dirty="0" smtClean="0"/>
              <a:t>Birbirini </a:t>
            </a:r>
            <a:r>
              <a:rPr lang="tr-TR" sz="2800" dirty="0"/>
              <a:t>gerektiren iki kavram olduğu, </a:t>
            </a:r>
            <a:r>
              <a:rPr lang="tr-TR" sz="2800" dirty="0" err="1"/>
              <a:t>birbirisiz</a:t>
            </a:r>
            <a:r>
              <a:rPr lang="tr-TR" sz="2800" dirty="0"/>
              <a:t> olması mümkün değildir. Çünkü, </a:t>
            </a:r>
            <a:r>
              <a:rPr lang="tr-TR" sz="2800" dirty="0" err="1"/>
              <a:t>iktisad</a:t>
            </a:r>
            <a:r>
              <a:rPr lang="tr-TR" sz="2800" dirty="0"/>
              <a:t> etmeyen namerde muhtaç olur. Namerde muhtaç olan istiğna etmez. Dolayısıyla gelen hediye, zekât ve sadakaları almak mecburiyetinde bilir kendini. İnsanlardan istiğna düsturunu rehber etmek istese de ifa edemez. Bu durumda </a:t>
            </a:r>
            <a:r>
              <a:rPr lang="tr-TR" sz="2800" dirty="0" err="1"/>
              <a:t>ehl</a:t>
            </a:r>
            <a:r>
              <a:rPr lang="tr-TR" sz="2800" dirty="0"/>
              <a:t>-i dünyanın </a:t>
            </a:r>
            <a:r>
              <a:rPr lang="tr-TR" sz="2800" dirty="0" err="1"/>
              <a:t>ehl</a:t>
            </a:r>
            <a:r>
              <a:rPr lang="tr-TR" sz="2800" dirty="0"/>
              <a:t>-i ilmi, ilmi vasıta-i cer ettiği </a:t>
            </a:r>
            <a:r>
              <a:rPr lang="tr-TR" sz="2800" dirty="0" err="1"/>
              <a:t>ittihamını</a:t>
            </a:r>
            <a:r>
              <a:rPr lang="tr-TR" sz="2800" dirty="0"/>
              <a:t> fiilen yalanlamak mümkün olmayacaktır.</a:t>
            </a:r>
          </a:p>
        </p:txBody>
      </p:sp>
    </p:spTree>
    <p:extLst>
      <p:ext uri="{BB962C8B-B14F-4D97-AF65-F5344CB8AC3E}">
        <p14:creationId xmlns:p14="http://schemas.microsoft.com/office/powerpoint/2010/main" val="96664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9863" y="180776"/>
            <a:ext cx="11767278" cy="5251850"/>
          </a:xfrm>
        </p:spPr>
        <p:txBody>
          <a:bodyPr>
            <a:noAutofit/>
          </a:bodyPr>
          <a:lstStyle/>
          <a:p>
            <a:pPr marL="0" indent="0" algn="just">
              <a:buNone/>
            </a:pPr>
            <a:r>
              <a:rPr lang="tr-TR" sz="2800" dirty="0">
                <a:solidFill>
                  <a:srgbClr val="FF0000"/>
                </a:solidFill>
              </a:rPr>
              <a:t>İktisat, </a:t>
            </a:r>
            <a:r>
              <a:rPr lang="tr-TR" sz="2800" dirty="0" err="1">
                <a:solidFill>
                  <a:srgbClr val="FF0000"/>
                </a:solidFill>
              </a:rPr>
              <a:t>sebeb</a:t>
            </a:r>
            <a:r>
              <a:rPr lang="tr-TR" sz="2800" dirty="0">
                <a:solidFill>
                  <a:srgbClr val="FF0000"/>
                </a:solidFill>
              </a:rPr>
              <a:t>-i izzet ve kemal olduğuna delâlet eden bir vakıa:</a:t>
            </a:r>
          </a:p>
          <a:p>
            <a:pPr marL="0" indent="0" algn="just">
              <a:buNone/>
            </a:pPr>
            <a:r>
              <a:rPr lang="tr-TR" sz="2400" dirty="0"/>
              <a:t>Bir zaman, dünyaca </a:t>
            </a:r>
            <a:r>
              <a:rPr lang="tr-TR" sz="2400" dirty="0" err="1"/>
              <a:t>sehâvetle</a:t>
            </a:r>
            <a:r>
              <a:rPr lang="tr-TR" sz="2400" dirty="0"/>
              <a:t> meşhur </a:t>
            </a:r>
            <a:r>
              <a:rPr lang="tr-TR" sz="2400" dirty="0" err="1"/>
              <a:t>Hâtem</a:t>
            </a:r>
            <a:r>
              <a:rPr lang="tr-TR" sz="2400" dirty="0"/>
              <a:t>-i </a:t>
            </a:r>
            <a:r>
              <a:rPr lang="tr-TR" sz="2400" dirty="0" err="1"/>
              <a:t>Tâî</a:t>
            </a:r>
            <a:r>
              <a:rPr lang="tr-TR" sz="2400" dirty="0"/>
              <a:t>, mühim bir ziyafet veriyor. Misafirlerine gayet fazla hediyeler verdiği vakit, çölde gezmeye çıkıyor. Bakar ki, bir ihtiyar fakir adam, bir yük dikenli çalı ve gevenleri beline yüklemiş, cesedine batıyor, kanatıyor. </a:t>
            </a:r>
            <a:r>
              <a:rPr lang="tr-TR" sz="2400" dirty="0" err="1"/>
              <a:t>Hâtem</a:t>
            </a:r>
            <a:r>
              <a:rPr lang="tr-TR" sz="2400" dirty="0"/>
              <a:t> ona dedi:</a:t>
            </a:r>
          </a:p>
          <a:p>
            <a:pPr marL="0" indent="0" algn="just">
              <a:buNone/>
            </a:pPr>
            <a:r>
              <a:rPr lang="tr-TR" sz="2400" dirty="0"/>
              <a:t>“</a:t>
            </a:r>
            <a:r>
              <a:rPr lang="tr-TR" sz="2400" dirty="0" err="1"/>
              <a:t>Hâtem</a:t>
            </a:r>
            <a:r>
              <a:rPr lang="tr-TR" sz="2400" dirty="0"/>
              <a:t>-i </a:t>
            </a:r>
            <a:r>
              <a:rPr lang="tr-TR" sz="2400" dirty="0" err="1"/>
              <a:t>Tâî</a:t>
            </a:r>
            <a:r>
              <a:rPr lang="tr-TR" sz="2400" dirty="0"/>
              <a:t>, hediyelerle beraber mühim bir ziyafet veriyor. Sen de oraya git; beş kuruşluk çalı yüküne bedel beş yüz kuruş alırsın.”</a:t>
            </a:r>
          </a:p>
          <a:p>
            <a:pPr marL="0" indent="0" algn="just">
              <a:buNone/>
            </a:pPr>
            <a:r>
              <a:rPr lang="tr-TR" sz="2400" dirty="0"/>
              <a:t>O muktesit ihtiyar demiş ki: “Ben bu dikenli yükümü izzetimle çekerim, kaldırırım; </a:t>
            </a:r>
            <a:r>
              <a:rPr lang="tr-TR" sz="2400" dirty="0" err="1"/>
              <a:t>Hâtem</a:t>
            </a:r>
            <a:r>
              <a:rPr lang="tr-TR" sz="2400" dirty="0"/>
              <a:t>-i </a:t>
            </a:r>
            <a:r>
              <a:rPr lang="tr-TR" sz="2400" dirty="0" err="1"/>
              <a:t>Tâî’nin</a:t>
            </a:r>
            <a:r>
              <a:rPr lang="tr-TR" sz="2400" dirty="0"/>
              <a:t> minnetini almam.”</a:t>
            </a:r>
          </a:p>
          <a:p>
            <a:pPr marL="0" indent="0" algn="just">
              <a:buNone/>
            </a:pPr>
            <a:r>
              <a:rPr lang="tr-TR" sz="2400" dirty="0"/>
              <a:t>Sonra </a:t>
            </a:r>
            <a:r>
              <a:rPr lang="tr-TR" sz="2400" dirty="0" err="1"/>
              <a:t>Hâtem</a:t>
            </a:r>
            <a:r>
              <a:rPr lang="tr-TR" sz="2400" dirty="0"/>
              <a:t>-i </a:t>
            </a:r>
            <a:r>
              <a:rPr lang="tr-TR" sz="2400" dirty="0" err="1"/>
              <a:t>Tâî’den</a:t>
            </a:r>
            <a:r>
              <a:rPr lang="tr-TR" sz="2400" dirty="0"/>
              <a:t> sormuşlar: “Sen kendinden daha civanmert, aziz kimi bulmuşsun?”</a:t>
            </a:r>
          </a:p>
          <a:p>
            <a:pPr marL="0" indent="0" algn="just">
              <a:buNone/>
            </a:pPr>
            <a:r>
              <a:rPr lang="tr-TR" sz="2400" dirty="0"/>
              <a:t>Demiş: “İşte o </a:t>
            </a:r>
            <a:r>
              <a:rPr lang="tr-TR" sz="2400" dirty="0" err="1"/>
              <a:t>sahrâda</a:t>
            </a:r>
            <a:r>
              <a:rPr lang="tr-TR" sz="2400" dirty="0"/>
              <a:t> rast geldiğim o muktesit ihtiyarı benden daha aziz, daha yüksek, daha civanmert gördüm.”</a:t>
            </a:r>
          </a:p>
        </p:txBody>
      </p:sp>
    </p:spTree>
    <p:extLst>
      <p:ext uri="{BB962C8B-B14F-4D97-AF65-F5344CB8AC3E}">
        <p14:creationId xmlns:p14="http://schemas.microsoft.com/office/powerpoint/2010/main" val="2084388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4133" y="350665"/>
            <a:ext cx="8904798" cy="4050792"/>
          </a:xfrm>
        </p:spPr>
        <p:txBody>
          <a:bodyPr>
            <a:noAutofit/>
          </a:bodyPr>
          <a:lstStyle/>
          <a:p>
            <a:pPr marL="0" indent="0" algn="just">
              <a:buNone/>
            </a:pPr>
            <a:r>
              <a:rPr lang="tr-TR" sz="2800" dirty="0"/>
              <a:t>Horasanlı iki derviş birbirlerinden ayrılmadan seyahat ederlerdi. Biri zayıftı, iki gecede bir yemek yerdi. Öbürü kuvvetliydi. Günde üç öğün yemek yerdi. Nasıl olduysa, bunları casus diye bir şehrin girişinde yakaladılar. Her ikisini de bir odaya koyup kapıyı kerpiçle ördüler. İki hafta sonra suçsuz oldukları anlaşıldı. Kapıyı açınca gördüler ki, kuvvetlisi ölmüş, zayıf olanı sağ salim yaşıyor.</a:t>
            </a:r>
          </a:p>
          <a:p>
            <a:pPr marL="0" indent="0" algn="just">
              <a:buNone/>
            </a:pPr>
            <a:r>
              <a:rPr lang="tr-TR" sz="2800" dirty="0"/>
              <a:t>Herkes buna hayret etti. Durumu gören bir bilge kişi dedi ki: “Ben bunun aksi olsa şaşardım. </a:t>
            </a:r>
            <a:endParaRPr lang="tr-TR" sz="2800" dirty="0" smtClean="0"/>
          </a:p>
          <a:p>
            <a:pPr marL="0" indent="0" algn="just">
              <a:buNone/>
            </a:pPr>
            <a:r>
              <a:rPr lang="tr-TR" sz="2800" dirty="0" smtClean="0"/>
              <a:t>Çünkü </a:t>
            </a:r>
            <a:r>
              <a:rPr lang="tr-TR" sz="2800" dirty="0"/>
              <a:t>kuvvetli olan çok yemek yerdi. </a:t>
            </a:r>
            <a:endParaRPr lang="tr-TR" sz="2800" dirty="0" smtClean="0"/>
          </a:p>
          <a:p>
            <a:pPr marL="0" indent="0" algn="just">
              <a:buNone/>
            </a:pPr>
            <a:r>
              <a:rPr lang="tr-TR" sz="2800" dirty="0" smtClean="0"/>
              <a:t>O </a:t>
            </a:r>
            <a:r>
              <a:rPr lang="tr-TR" sz="2800" dirty="0"/>
              <a:t>açlık ve susuzluğa dayanamadı ve </a:t>
            </a:r>
            <a:endParaRPr lang="tr-TR" sz="2800" dirty="0" smtClean="0"/>
          </a:p>
          <a:p>
            <a:pPr marL="0" indent="0" algn="just">
              <a:buNone/>
            </a:pPr>
            <a:r>
              <a:rPr lang="tr-TR" sz="2800" dirty="0" smtClean="0"/>
              <a:t>öldü</a:t>
            </a:r>
            <a:r>
              <a:rPr lang="tr-TR" sz="2800" dirty="0"/>
              <a:t>. Oysa öbürü kendini tutardı, âdeti </a:t>
            </a:r>
            <a:endParaRPr lang="tr-TR" sz="2800" dirty="0" smtClean="0"/>
          </a:p>
          <a:p>
            <a:pPr marL="0" indent="0" algn="just">
              <a:buNone/>
            </a:pPr>
            <a:r>
              <a:rPr lang="tr-TR" sz="2800" dirty="0" smtClean="0"/>
              <a:t>üzere </a:t>
            </a:r>
            <a:r>
              <a:rPr lang="tr-TR" sz="2800" dirty="0"/>
              <a:t>açlığa tahammül etti ve sağ olarak kurtuldu.</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9500" y="3876675"/>
            <a:ext cx="4762500" cy="2981325"/>
          </a:xfrm>
          <a:prstGeom prst="ellipse">
            <a:avLst/>
          </a:prstGeom>
          <a:ln>
            <a:noFill/>
          </a:ln>
          <a:effectLst>
            <a:softEdge rad="112500"/>
          </a:effectLst>
        </p:spPr>
      </p:pic>
    </p:spTree>
    <p:extLst>
      <p:ext uri="{BB962C8B-B14F-4D97-AF65-F5344CB8AC3E}">
        <p14:creationId xmlns:p14="http://schemas.microsoft.com/office/powerpoint/2010/main" val="2012596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4132" y="350664"/>
            <a:ext cx="11573047" cy="6080115"/>
          </a:xfrm>
        </p:spPr>
        <p:txBody>
          <a:bodyPr>
            <a:noAutofit/>
          </a:bodyPr>
          <a:lstStyle/>
          <a:p>
            <a:pPr marL="0" indent="0" algn="just">
              <a:buNone/>
            </a:pPr>
            <a:r>
              <a:rPr lang="tr-TR" sz="2800" dirty="0" smtClean="0"/>
              <a:t>Hadis kitaplarından öğrendiğimize göre, onun sofrası çok çeşitli yemeklerden meydana gelen zengin bir sofra değildi. Sade bir hayat yaşadığı için sofrası da sadeydi. O, yemek için yaşamaz, yaşamak için yerdi. Eve geldiğinde yemek yoksa bunu problem etmez, bazen bir iki hurma ile yetindiği olurdu.</a:t>
            </a:r>
          </a:p>
          <a:p>
            <a:pPr marL="0" indent="0" algn="just">
              <a:buNone/>
            </a:pPr>
            <a:r>
              <a:rPr lang="tr-TR" sz="2800" dirty="0" smtClean="0"/>
              <a:t>Hz. Peygamber, günde iki kere yemek yerdi. Az yemeyi tavsiye ederdi. Haram olan yiyecek ve içecekler </a:t>
            </a:r>
            <a:r>
              <a:rPr lang="tr-TR" sz="2800" dirty="0" err="1" smtClean="0"/>
              <a:t>hâriç</a:t>
            </a:r>
            <a:r>
              <a:rPr lang="tr-TR" sz="2800" dirty="0" smtClean="0"/>
              <a:t>, diğer yiyecekleri yerdi. Sadece et veya sadece sebze yemek gibi tek yönlü beslenmezdi. Bazı yemekleri daha çok sevse de, hiçbir yemek için "sevmiyorum" ifadesini kullanmazdı. Yemeğin israf edilmesini menederdi. </a:t>
            </a:r>
          </a:p>
          <a:p>
            <a:pPr marL="0" indent="0" algn="just">
              <a:buNone/>
            </a:pPr>
            <a:r>
              <a:rPr lang="tr-TR" sz="2800" dirty="0" smtClean="0"/>
              <a:t>Bir gün, Nebiler Nebisinin oturarak namaz kıldığını gören Ebu </a:t>
            </a:r>
            <a:r>
              <a:rPr lang="tr-TR" sz="2800" dirty="0" err="1" smtClean="0"/>
              <a:t>Hureyre</a:t>
            </a:r>
            <a:r>
              <a:rPr lang="tr-TR" sz="2800" dirty="0" smtClean="0"/>
              <a:t> sorar: “Ey Allahın elçisi! Hasta mısın? Peygamberimiz (SAV) cevap verir: “HAYIR, AÇIM”. YA BİZ? Onun (SAV) ümmeti olan bizler en son ne zaman aç kaldık?</a:t>
            </a:r>
          </a:p>
          <a:p>
            <a:pPr marL="0" indent="0" algn="just">
              <a:buNone/>
            </a:pPr>
            <a:r>
              <a:rPr lang="tr-TR" sz="2800" dirty="0" smtClean="0"/>
              <a:t/>
            </a:r>
            <a:br>
              <a:rPr lang="tr-TR" sz="2800" dirty="0" smtClean="0"/>
            </a:br>
            <a:endParaRPr lang="tr-TR" sz="2800" dirty="0" smtClean="0"/>
          </a:p>
        </p:txBody>
      </p:sp>
    </p:spTree>
    <p:extLst>
      <p:ext uri="{BB962C8B-B14F-4D97-AF65-F5344CB8AC3E}">
        <p14:creationId xmlns:p14="http://schemas.microsoft.com/office/powerpoint/2010/main" val="2012596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52275" y="209862"/>
            <a:ext cx="4227228" cy="1064302"/>
          </a:xfrm>
        </p:spPr>
        <p:txBody>
          <a:bodyPr>
            <a:normAutofit/>
          </a:bodyPr>
          <a:lstStyle/>
          <a:p>
            <a:r>
              <a:rPr lang="tr-TR" dirty="0"/>
              <a:t>ÜÇÜNCÜ NETİCE:</a:t>
            </a:r>
          </a:p>
        </p:txBody>
      </p:sp>
      <p:sp>
        <p:nvSpPr>
          <p:cNvPr id="3" name="İçerik Yer Tutucusu 2"/>
          <p:cNvSpPr>
            <a:spLocks noGrp="1"/>
          </p:cNvSpPr>
          <p:nvPr>
            <p:ph idx="1"/>
          </p:nvPr>
        </p:nvSpPr>
        <p:spPr>
          <a:xfrm>
            <a:off x="224852" y="958600"/>
            <a:ext cx="10088381" cy="4050792"/>
          </a:xfrm>
        </p:spPr>
        <p:txBody>
          <a:bodyPr>
            <a:noAutofit/>
          </a:bodyPr>
          <a:lstStyle/>
          <a:p>
            <a:pPr marL="0" indent="0" algn="just">
              <a:buNone/>
            </a:pPr>
            <a:r>
              <a:rPr lang="tr-TR" sz="2400" dirty="0"/>
              <a:t>Hırs, ihlâsı kırar, amel-i </a:t>
            </a:r>
            <a:r>
              <a:rPr lang="tr-TR" sz="2400" dirty="0" err="1"/>
              <a:t>uhreviyeyi</a:t>
            </a:r>
            <a:r>
              <a:rPr lang="tr-TR" sz="2400" dirty="0"/>
              <a:t> zedeler. Çünkü, bir </a:t>
            </a:r>
            <a:r>
              <a:rPr lang="tr-TR" sz="2400" dirty="0" err="1"/>
              <a:t>ehl</a:t>
            </a:r>
            <a:r>
              <a:rPr lang="tr-TR" sz="2400" dirty="0"/>
              <a:t>-i </a:t>
            </a:r>
            <a:r>
              <a:rPr lang="tr-TR" sz="2400" dirty="0" err="1"/>
              <a:t>takvânın</a:t>
            </a:r>
            <a:r>
              <a:rPr lang="tr-TR" sz="2400" dirty="0"/>
              <a:t> hırsı varsa, teveccüh-ü </a:t>
            </a:r>
            <a:r>
              <a:rPr lang="tr-TR" sz="2400" dirty="0" err="1"/>
              <a:t>nâsı</a:t>
            </a:r>
            <a:r>
              <a:rPr lang="tr-TR" sz="2400" dirty="0"/>
              <a:t> ister. Teveccüh-ü </a:t>
            </a:r>
            <a:r>
              <a:rPr lang="tr-TR" sz="2400" dirty="0" err="1"/>
              <a:t>nâsı</a:t>
            </a:r>
            <a:r>
              <a:rPr lang="tr-TR" sz="2400" dirty="0"/>
              <a:t> </a:t>
            </a:r>
            <a:r>
              <a:rPr lang="tr-TR" sz="2400" dirty="0" err="1"/>
              <a:t>mürâât</a:t>
            </a:r>
            <a:r>
              <a:rPr lang="tr-TR" sz="2400" dirty="0"/>
              <a:t> eden, ihlâs-ı </a:t>
            </a:r>
            <a:r>
              <a:rPr lang="tr-TR" sz="2400" dirty="0" err="1"/>
              <a:t>tâmmı</a:t>
            </a:r>
            <a:r>
              <a:rPr lang="tr-TR" sz="2400" dirty="0"/>
              <a:t> bulamaz. Bu netice çok ehemmiyetli, çok </a:t>
            </a:r>
            <a:r>
              <a:rPr lang="tr-TR" sz="2400" dirty="0" err="1"/>
              <a:t>câ</a:t>
            </a:r>
            <a:r>
              <a:rPr lang="tr-TR" sz="2400" dirty="0"/>
              <a:t>-</a:t>
            </a:r>
            <a:r>
              <a:rPr lang="tr-TR" sz="2400" dirty="0" err="1"/>
              <a:t>yı</a:t>
            </a:r>
            <a:r>
              <a:rPr lang="tr-TR" sz="2400" dirty="0"/>
              <a:t> dikkattir</a:t>
            </a:r>
            <a:r>
              <a:rPr lang="tr-TR" sz="2400" dirty="0" smtClean="0"/>
              <a:t>. Elhasıl</a:t>
            </a:r>
            <a:r>
              <a:rPr lang="tr-TR" sz="2400" dirty="0"/>
              <a:t>, israf, kanaatsizliği intaç eder. Kanaatsizlik ise, çalışmanın şevkini kırar, tembelliğe atar, hayatından </a:t>
            </a:r>
            <a:r>
              <a:rPr lang="tr-TR" sz="2400" dirty="0" err="1"/>
              <a:t>şekvâ</a:t>
            </a:r>
            <a:r>
              <a:rPr lang="tr-TR" sz="2400" dirty="0"/>
              <a:t> kapısını açar, mütemadiyen </a:t>
            </a:r>
            <a:r>
              <a:rPr lang="tr-TR" sz="2400" dirty="0" err="1"/>
              <a:t>şekvâ</a:t>
            </a:r>
            <a:r>
              <a:rPr lang="tr-TR" sz="2400" dirty="0"/>
              <a:t> </a:t>
            </a:r>
            <a:r>
              <a:rPr lang="tr-TR" sz="2400" dirty="0" smtClean="0"/>
              <a:t>ettirir. </a:t>
            </a:r>
          </a:p>
          <a:p>
            <a:pPr marL="0" indent="0" algn="just">
              <a:buNone/>
            </a:pPr>
            <a:r>
              <a:rPr lang="tr-TR" sz="2400" dirty="0" smtClean="0"/>
              <a:t>Haşiye: Evet, hangi müsrifle görüşsen, </a:t>
            </a:r>
            <a:r>
              <a:rPr lang="tr-TR" sz="2400" dirty="0" err="1" smtClean="0"/>
              <a:t>şekvâlar</a:t>
            </a:r>
            <a:r>
              <a:rPr lang="tr-TR" sz="2400" dirty="0" smtClean="0"/>
              <a:t> işiteceksin. Ne kadar zengin olsa da yine dili </a:t>
            </a:r>
            <a:r>
              <a:rPr lang="tr-TR" sz="2400" dirty="0" err="1" smtClean="0"/>
              <a:t>şekvâ</a:t>
            </a:r>
            <a:r>
              <a:rPr lang="tr-TR" sz="2400" dirty="0" smtClean="0"/>
              <a:t> edecektir. En fakir, fakat kanaatkâr bir adamla görüşsen, şükür işiteceksin.</a:t>
            </a:r>
          </a:p>
          <a:p>
            <a:pPr marL="0" indent="0" algn="just">
              <a:buNone/>
            </a:pPr>
            <a:r>
              <a:rPr lang="tr-TR" sz="2400" dirty="0" smtClean="0"/>
              <a:t>Hem </a:t>
            </a:r>
            <a:r>
              <a:rPr lang="tr-TR" sz="2400" dirty="0"/>
              <a:t>ihlâsı kırar, </a:t>
            </a:r>
            <a:r>
              <a:rPr lang="tr-TR" sz="2400" dirty="0" err="1"/>
              <a:t>riyâ</a:t>
            </a:r>
            <a:r>
              <a:rPr lang="tr-TR" sz="2400" dirty="0"/>
              <a:t> kapısını açar. Hem izzetini kırar, dilencilik yolunu gösterir</a:t>
            </a:r>
            <a:r>
              <a:rPr lang="tr-TR" sz="2400" dirty="0" smtClean="0"/>
              <a:t>. </a:t>
            </a:r>
            <a:r>
              <a:rPr lang="tr-TR" sz="2400" dirty="0" err="1" smtClean="0"/>
              <a:t>İktisad</a:t>
            </a:r>
            <a:r>
              <a:rPr lang="tr-TR" sz="2400" dirty="0" smtClean="0"/>
              <a:t> ise, kanaati </a:t>
            </a:r>
            <a:r>
              <a:rPr lang="tr-TR" sz="2400" dirty="0" err="1" smtClean="0"/>
              <a:t>intac</a:t>
            </a:r>
            <a:r>
              <a:rPr lang="tr-TR" sz="2400" dirty="0" smtClean="0"/>
              <a:t> eder.</a:t>
            </a:r>
            <a:r>
              <a:rPr lang="ar-AE" sz="2400" dirty="0" smtClean="0"/>
              <a:t> </a:t>
            </a:r>
            <a:endParaRPr lang="tr-TR" sz="2400" dirty="0" smtClean="0"/>
          </a:p>
          <a:p>
            <a:pPr marL="0" indent="0" algn="just">
              <a:buNone/>
            </a:pPr>
            <a:r>
              <a:rPr lang="ar-AE" sz="3200" dirty="0" smtClean="0"/>
              <a:t>عَزَّ مَنْ قَنَعَ ذَلَّ مَنْ طَمَعَ</a:t>
            </a:r>
            <a:r>
              <a:rPr lang="tr-TR" sz="3200" dirty="0" smtClean="0"/>
              <a:t> </a:t>
            </a:r>
            <a:r>
              <a:rPr lang="tr-TR" sz="2200" dirty="0" smtClean="0"/>
              <a:t>hadisin sırrıyla (kanaat eden aziz olur, tamah eden zillete düşer), kanaat, izzeti intaç eder. Hem </a:t>
            </a:r>
            <a:r>
              <a:rPr lang="tr-TR" sz="2200" dirty="0" err="1" smtClean="0"/>
              <a:t>sa’ye</a:t>
            </a:r>
            <a:r>
              <a:rPr lang="tr-TR" sz="2200" dirty="0" smtClean="0"/>
              <a:t> ve çalışmaya </a:t>
            </a:r>
            <a:r>
              <a:rPr lang="tr-TR" sz="2200" dirty="0" err="1" smtClean="0"/>
              <a:t>teşcî</a:t>
            </a:r>
            <a:r>
              <a:rPr lang="tr-TR" sz="2200" dirty="0" smtClean="0"/>
              <a:t> eder. Şevkini ziyadeleştirir, çalıştırır. Çünkü, meselâ bir gün çalıştı. Akşamda aldığı </a:t>
            </a:r>
            <a:r>
              <a:rPr lang="tr-TR" sz="2200" dirty="0" err="1" smtClean="0"/>
              <a:t>cüz’î</a:t>
            </a:r>
            <a:r>
              <a:rPr lang="tr-TR" sz="2200" dirty="0" smtClean="0"/>
              <a:t> bir ücrete kanaat sırrıyla, ikinci gün yine çalışır. Müsrif ise, kanaat etmediği için, ikinci gün daha çalışmaz. Çalışsa da şevksiz çalışır.</a:t>
            </a:r>
            <a:endParaRPr lang="tr-TR" sz="22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7172" y="0"/>
            <a:ext cx="1998086" cy="3240677"/>
          </a:xfrm>
          <a:prstGeom prst="ellipse">
            <a:avLst/>
          </a:prstGeom>
          <a:ln>
            <a:noFill/>
          </a:ln>
          <a:effectLst>
            <a:softEdge rad="112500"/>
          </a:effectLst>
        </p:spPr>
      </p:pic>
    </p:spTree>
    <p:extLst>
      <p:ext uri="{BB962C8B-B14F-4D97-AF65-F5344CB8AC3E}">
        <p14:creationId xmlns:p14="http://schemas.microsoft.com/office/powerpoint/2010/main" val="1508370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just"/>
            <a:r>
              <a:rPr lang="tr-TR" sz="1800" b="1" dirty="0" smtClean="0"/>
              <a:t>Peygamberimiz (SAV), </a:t>
            </a:r>
            <a:r>
              <a:rPr lang="tr-TR" sz="1800" b="1" dirty="0"/>
              <a:t>Allah'ın affetmeyeceği insan tiplerinden birisi, "diğer insanlara karşı yükümlü bulunduğu mesuliyetlerden bihaber olandır" diye buyurmaktadır. Bu hususta birçok </a:t>
            </a:r>
            <a:r>
              <a:rPr lang="tr-TR" sz="1800" b="1" dirty="0" err="1"/>
              <a:t>âyet</a:t>
            </a:r>
            <a:r>
              <a:rPr lang="tr-TR" sz="1800" b="1" dirty="0"/>
              <a:t>-i kerime ve hadis-i şerif mevcuttur.</a:t>
            </a:r>
            <a:br>
              <a:rPr lang="tr-TR" sz="1800" b="1" dirty="0"/>
            </a:br>
            <a:r>
              <a:rPr lang="tr-TR" sz="1800" b="1" dirty="0"/>
              <a:t>Bunlardan birkaçını burada hemen zikredelim.</a:t>
            </a:r>
          </a:p>
        </p:txBody>
      </p:sp>
      <p:sp>
        <p:nvSpPr>
          <p:cNvPr id="3" name="İçerik Yer Tutucusu 2"/>
          <p:cNvSpPr>
            <a:spLocks noGrp="1"/>
          </p:cNvSpPr>
          <p:nvPr>
            <p:ph idx="1"/>
          </p:nvPr>
        </p:nvSpPr>
        <p:spPr/>
        <p:txBody>
          <a:bodyPr>
            <a:noAutofit/>
          </a:bodyPr>
          <a:lstStyle/>
          <a:p>
            <a:pPr marL="0" indent="0" algn="just">
              <a:buNone/>
            </a:pPr>
            <a:r>
              <a:rPr lang="tr-TR" dirty="0"/>
              <a:t>1) "Allah'ın rızasını kazanmak ve gönüllerindeki imanı kuvvetlendirmek için </a:t>
            </a:r>
            <a:r>
              <a:rPr lang="tr-TR" dirty="0" smtClean="0"/>
              <a:t>mallarını </a:t>
            </a:r>
            <a:r>
              <a:rPr lang="tr-TR" dirty="0"/>
              <a:t>hayra </a:t>
            </a:r>
            <a:r>
              <a:rPr lang="tr-TR" dirty="0" err="1"/>
              <a:t>sarfedenlerin</a:t>
            </a:r>
            <a:r>
              <a:rPr lang="tr-TR" dirty="0"/>
              <a:t> durumu bir tepede kurulmuş güzel bir bahçeye benzer ki, üzerine bol yağmur yağınca iki kat üzüm verir. Bol yağmur yağmasa bile en </a:t>
            </a:r>
            <a:r>
              <a:rPr lang="tr-TR" dirty="0" err="1"/>
              <a:t>azın¬dan</a:t>
            </a:r>
            <a:r>
              <a:rPr lang="tr-TR" dirty="0"/>
              <a:t> bir </a:t>
            </a:r>
            <a:r>
              <a:rPr lang="tr-TR" dirty="0" err="1"/>
              <a:t>çisinti</a:t>
            </a:r>
            <a:r>
              <a:rPr lang="tr-TR" dirty="0"/>
              <a:t> düşer ve yine bolca üzüm verir." (2/265)</a:t>
            </a:r>
          </a:p>
          <a:p>
            <a:pPr marL="0" indent="0" algn="just">
              <a:buNone/>
            </a:pPr>
            <a:r>
              <a:rPr lang="tr-TR" dirty="0"/>
              <a:t>2) "Hayır olarak harcadıklarınızın hepsi kendiniz içindir. </a:t>
            </a:r>
            <a:r>
              <a:rPr lang="tr-TR" dirty="0" err="1"/>
              <a:t>Yapacığınız</a:t>
            </a:r>
            <a:r>
              <a:rPr lang="tr-TR" dirty="0"/>
              <a:t> harcamayı, ancak Allah'ın rızasını kazanmak için harcayın. Hayır </a:t>
            </a:r>
            <a:r>
              <a:rPr lang="tr-TR" dirty="0" err="1"/>
              <a:t>kasdıyla</a:t>
            </a:r>
            <a:r>
              <a:rPr lang="tr-TR" dirty="0"/>
              <a:t> verdiğiniz ne varsa, size tam olarak noksansız verilir ve siz asla haksızlığa uğramazsınız." (2/272)</a:t>
            </a:r>
          </a:p>
          <a:p>
            <a:pPr marL="0" indent="0" algn="just">
              <a:buNone/>
            </a:pPr>
            <a:r>
              <a:rPr lang="tr-TR" dirty="0"/>
              <a:t>3</a:t>
            </a:r>
            <a:r>
              <a:rPr lang="tr-TR" dirty="0" smtClean="0"/>
              <a:t>) </a:t>
            </a:r>
            <a:r>
              <a:rPr lang="tr-TR" dirty="0"/>
              <a:t>"Mallarını gece ve gündüz, açık ve gizli hayra </a:t>
            </a:r>
            <a:r>
              <a:rPr lang="tr-TR" dirty="0" err="1"/>
              <a:t>sarfedenlerin</a:t>
            </a:r>
            <a:r>
              <a:rPr lang="tr-TR" dirty="0"/>
              <a:t> mükâfatlarını Rableri verecektir. Onlar için ne korku, ne de üzüntü vardır." (2/274)</a:t>
            </a:r>
          </a:p>
          <a:p>
            <a:pPr marL="0" indent="0" algn="just">
              <a:buNone/>
            </a:pPr>
            <a:r>
              <a:rPr lang="tr-TR" dirty="0" smtClean="0"/>
              <a:t>4) </a:t>
            </a:r>
            <a:r>
              <a:rPr lang="tr-TR" dirty="0"/>
              <a:t>"Allah faiz gelirini eksiltir, </a:t>
            </a:r>
            <a:r>
              <a:rPr lang="tr-TR" dirty="0" err="1"/>
              <a:t>hayırsevenlerinkini</a:t>
            </a:r>
            <a:r>
              <a:rPr lang="tr-TR" dirty="0"/>
              <a:t> arttırır." (2/276)</a:t>
            </a:r>
          </a:p>
          <a:p>
            <a:pPr marL="0" indent="0" algn="just">
              <a:buNone/>
            </a:pPr>
            <a:r>
              <a:rPr lang="tr-TR" dirty="0"/>
              <a:t>5</a:t>
            </a:r>
            <a:r>
              <a:rPr lang="tr-TR" dirty="0" smtClean="0"/>
              <a:t>) </a:t>
            </a:r>
            <a:r>
              <a:rPr lang="tr-TR" dirty="0"/>
              <a:t>"Ey inanç sahipleri, size verdiğimiz zenginliklerden bir kısmını yoksullara </a:t>
            </a:r>
            <a:r>
              <a:rPr lang="tr-TR" dirty="0" smtClean="0"/>
              <a:t>harcayın</a:t>
            </a:r>
            <a:r>
              <a:rPr lang="tr-TR" dirty="0"/>
              <a:t>. Alışverişin, dostluğun ve şefaatin olmadığı (kıyamet) günü gelmeden hayır işleyin." (2/254</a:t>
            </a:r>
            <a:r>
              <a:rPr lang="tr-TR" dirty="0" smtClean="0"/>
              <a:t>)</a:t>
            </a:r>
            <a:endParaRPr lang="tr-TR" dirty="0"/>
          </a:p>
        </p:txBody>
      </p:sp>
    </p:spTree>
    <p:extLst>
      <p:ext uri="{BB962C8B-B14F-4D97-AF65-F5344CB8AC3E}">
        <p14:creationId xmlns:p14="http://schemas.microsoft.com/office/powerpoint/2010/main" val="98066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BİRİNCİ NÜKTE</a:t>
            </a:r>
            <a:endParaRPr lang="tr-TR" dirty="0"/>
          </a:p>
        </p:txBody>
      </p:sp>
      <p:sp>
        <p:nvSpPr>
          <p:cNvPr id="3" name="İçerik Yer Tutucusu 2"/>
          <p:cNvSpPr>
            <a:spLocks noGrp="1"/>
          </p:cNvSpPr>
          <p:nvPr>
            <p:ph idx="1"/>
          </p:nvPr>
        </p:nvSpPr>
        <p:spPr>
          <a:xfrm>
            <a:off x="224853" y="2406221"/>
            <a:ext cx="10178321" cy="4050792"/>
          </a:xfrm>
        </p:spPr>
        <p:txBody>
          <a:bodyPr>
            <a:noAutofit/>
          </a:bodyPr>
          <a:lstStyle/>
          <a:p>
            <a:pPr marL="0" indent="0" algn="just">
              <a:buNone/>
            </a:pPr>
            <a:r>
              <a:rPr lang="tr-TR" sz="2800" dirty="0" err="1"/>
              <a:t>Hâlık</a:t>
            </a:r>
            <a:r>
              <a:rPr lang="tr-TR" sz="2800" dirty="0"/>
              <a:t>-ı Rahîm, </a:t>
            </a:r>
            <a:r>
              <a:rPr lang="tr-TR" sz="2800" dirty="0" err="1"/>
              <a:t>nev</a:t>
            </a:r>
            <a:r>
              <a:rPr lang="tr-TR" sz="2800" dirty="0"/>
              <a:t>-i beşere verdiği nimetlerin mukabilinde şükür istiyor</a:t>
            </a:r>
            <a:r>
              <a:rPr lang="tr-TR" sz="2800" dirty="0" smtClean="0"/>
              <a:t>. İsraf </a:t>
            </a:r>
            <a:r>
              <a:rPr lang="tr-TR" sz="2800" dirty="0"/>
              <a:t>ise şükre zıttır, nimete karşı </a:t>
            </a:r>
            <a:r>
              <a:rPr lang="tr-TR" sz="2800" dirty="0" err="1"/>
              <a:t>hasâretli</a:t>
            </a:r>
            <a:r>
              <a:rPr lang="tr-TR" sz="2800" dirty="0"/>
              <a:t> bir istihfaftır. İktisat ise, nimete karşı </a:t>
            </a:r>
            <a:r>
              <a:rPr lang="tr-TR" sz="2800" dirty="0" err="1"/>
              <a:t>ticaretli</a:t>
            </a:r>
            <a:r>
              <a:rPr lang="tr-TR" sz="2800" dirty="0"/>
              <a:t> bir ihtiramdır.</a:t>
            </a:r>
          </a:p>
          <a:p>
            <a:pPr marL="0" indent="0" algn="just">
              <a:buNone/>
            </a:pPr>
            <a:r>
              <a:rPr lang="tr-TR" sz="2800" dirty="0"/>
              <a:t>Evet, iktisat hem bir </a:t>
            </a:r>
            <a:r>
              <a:rPr lang="tr-TR" sz="2800" dirty="0" err="1"/>
              <a:t>şükr</a:t>
            </a:r>
            <a:r>
              <a:rPr lang="tr-TR" sz="2800" dirty="0"/>
              <a:t>-ü </a:t>
            </a:r>
            <a:r>
              <a:rPr lang="tr-TR" sz="2800" dirty="0" err="1"/>
              <a:t>mânevî</a:t>
            </a:r>
            <a:r>
              <a:rPr lang="tr-TR" sz="2800" dirty="0"/>
              <a:t>, hem nimetlerdeki rahmet-i </a:t>
            </a:r>
            <a:r>
              <a:rPr lang="tr-TR" sz="2800" dirty="0" err="1"/>
              <a:t>İlâhiyeye</a:t>
            </a:r>
            <a:r>
              <a:rPr lang="tr-TR" sz="2800" dirty="0"/>
              <a:t> karşı bir hürmet, hem kat’î bir surette </a:t>
            </a:r>
            <a:r>
              <a:rPr lang="tr-TR" sz="2800" dirty="0" err="1"/>
              <a:t>sebeb</a:t>
            </a:r>
            <a:r>
              <a:rPr lang="tr-TR" sz="2800" dirty="0"/>
              <a:t>-i bereket, hem bedene perhiz gibi bir medar-ı sıhhat, hem </a:t>
            </a:r>
            <a:r>
              <a:rPr lang="tr-TR" sz="2800" dirty="0" err="1"/>
              <a:t>mânevî</a:t>
            </a:r>
            <a:r>
              <a:rPr lang="tr-TR" sz="2800" dirty="0"/>
              <a:t> dilencilik zilletinden kurtaracak bir </a:t>
            </a:r>
            <a:r>
              <a:rPr lang="tr-TR" sz="2800" dirty="0" err="1"/>
              <a:t>sebeb</a:t>
            </a:r>
            <a:r>
              <a:rPr lang="tr-TR" sz="2800" dirty="0"/>
              <a:t>-i izzet, hem nimet içindeki lezzeti hissetmesine ve </a:t>
            </a:r>
            <a:r>
              <a:rPr lang="tr-TR" sz="2800" dirty="0" err="1"/>
              <a:t>zâhiren</a:t>
            </a:r>
            <a:r>
              <a:rPr lang="tr-TR" sz="2800" dirty="0"/>
              <a:t> lezzetsiz görünen nimetlerdeki lezzeti tatmasına kuvvetli bir sebeptir. İsraf ise, mezkûr hikmetlere muhalif olduğundan, </a:t>
            </a:r>
            <a:r>
              <a:rPr lang="tr-TR" sz="2800" dirty="0" err="1"/>
              <a:t>vahîm</a:t>
            </a:r>
            <a:r>
              <a:rPr lang="tr-TR" sz="2800" dirty="0"/>
              <a:t> neticeleri vardır.</a:t>
            </a:r>
          </a:p>
        </p:txBody>
      </p:sp>
      <p:pic>
        <p:nvPicPr>
          <p:cNvPr id="3074" name="Picture 2" descr="C:\Users\SYIJ\Desktop\meyveler.jpg"/>
          <p:cNvPicPr>
            <a:picLocks noChangeAspect="1" noChangeArrowheads="1"/>
          </p:cNvPicPr>
          <p:nvPr/>
        </p:nvPicPr>
        <p:blipFill>
          <a:blip r:embed="rId2" cstate="print"/>
          <a:srcRect/>
          <a:stretch>
            <a:fillRect/>
          </a:stretch>
        </p:blipFill>
        <p:spPr bwMode="auto">
          <a:xfrm>
            <a:off x="6700602" y="239844"/>
            <a:ext cx="5491397" cy="2203554"/>
          </a:xfrm>
          <a:prstGeom prst="rect">
            <a:avLst/>
          </a:prstGeom>
          <a:noFill/>
        </p:spPr>
      </p:pic>
    </p:spTree>
    <p:extLst>
      <p:ext uri="{BB962C8B-B14F-4D97-AF65-F5344CB8AC3E}">
        <p14:creationId xmlns:p14="http://schemas.microsoft.com/office/powerpoint/2010/main" val="850502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6305" y="553865"/>
            <a:ext cx="10058400" cy="5600192"/>
          </a:xfrm>
        </p:spPr>
        <p:txBody>
          <a:bodyPr>
            <a:noAutofit/>
          </a:bodyPr>
          <a:lstStyle/>
          <a:p>
            <a:pPr marL="0" indent="0">
              <a:buNone/>
            </a:pPr>
            <a:r>
              <a:rPr lang="tr-TR" sz="2400" dirty="0"/>
              <a:t>Hadis-i şerifler:</a:t>
            </a:r>
          </a:p>
          <a:p>
            <a:pPr marL="0" indent="0" algn="just">
              <a:buNone/>
            </a:pPr>
            <a:r>
              <a:rPr lang="tr-TR" sz="2400" dirty="0"/>
              <a:t>1) "Bir kimse kardeşine yardım etmeye uğraşırsa Allah da ona yardım eder."</a:t>
            </a:r>
          </a:p>
          <a:p>
            <a:pPr marL="0" indent="0" algn="just">
              <a:buNone/>
            </a:pPr>
            <a:r>
              <a:rPr lang="tr-TR" sz="2400" dirty="0"/>
              <a:t>2) "Doğrulukta ve iyilikte yardımlaşın, fakat kötülük ve günahta </a:t>
            </a:r>
            <a:r>
              <a:rPr lang="tr-TR" sz="2400" dirty="0" smtClean="0"/>
              <a:t>yardımlaşmaktan </a:t>
            </a:r>
            <a:r>
              <a:rPr lang="tr-TR" sz="2400" dirty="0"/>
              <a:t>kaçının."</a:t>
            </a:r>
          </a:p>
          <a:p>
            <a:pPr marL="0" indent="0" algn="just">
              <a:buNone/>
            </a:pPr>
            <a:r>
              <a:rPr lang="tr-TR" sz="2400" dirty="0"/>
              <a:t>3) "Bir </a:t>
            </a:r>
            <a:r>
              <a:rPr lang="tr-TR" sz="2400" dirty="0" smtClean="0"/>
              <a:t>ülkede bir </a:t>
            </a:r>
            <a:r>
              <a:rPr lang="tr-TR" sz="2400" dirty="0"/>
              <a:t>kimse açlıktan ölürse, bütün ülke halkı ondan sorumlu olur."</a:t>
            </a:r>
          </a:p>
          <a:p>
            <a:pPr marL="0" indent="0" algn="just">
              <a:buNone/>
            </a:pPr>
            <a:r>
              <a:rPr lang="tr-TR" sz="2400" dirty="0"/>
              <a:t>4) "İnsanların en hayırlısı insanlara faydalı olandır</a:t>
            </a:r>
            <a:r>
              <a:rPr lang="tr-TR" sz="2400" dirty="0" smtClean="0"/>
              <a:t>.»</a:t>
            </a:r>
          </a:p>
          <a:p>
            <a:pPr marL="0" indent="0">
              <a:buNone/>
            </a:pPr>
            <a:endParaRPr lang="tr-TR" sz="2400" dirty="0"/>
          </a:p>
          <a:p>
            <a:pPr marL="0" indent="0" algn="just">
              <a:buNone/>
            </a:pPr>
            <a:r>
              <a:rPr lang="tr-TR" sz="2400" dirty="0" err="1"/>
              <a:t>Bediüzzaman</a:t>
            </a:r>
            <a:r>
              <a:rPr lang="tr-TR" sz="2400" dirty="0"/>
              <a:t> Hazretleri şöyle seslenmektedir</a:t>
            </a:r>
            <a:r>
              <a:rPr lang="tr-TR" sz="2400" dirty="0" smtClean="0"/>
              <a:t>:</a:t>
            </a:r>
          </a:p>
          <a:p>
            <a:pPr marL="0" indent="0" algn="just">
              <a:buNone/>
            </a:pPr>
            <a:r>
              <a:rPr lang="tr-TR" sz="2400" dirty="0" smtClean="0"/>
              <a:t>"</a:t>
            </a:r>
            <a:r>
              <a:rPr lang="tr-TR" sz="2400" dirty="0" err="1"/>
              <a:t>Fakr</a:t>
            </a:r>
            <a:r>
              <a:rPr lang="tr-TR" sz="2400" dirty="0"/>
              <a:t> u zaruret zamanında aç ve muhtaç olanların elemlerinde </a:t>
            </a:r>
            <a:r>
              <a:rPr lang="tr-TR" sz="2400" dirty="0" err="1"/>
              <a:t>ehl</a:t>
            </a:r>
            <a:r>
              <a:rPr lang="tr-TR" sz="2400" dirty="0"/>
              <a:t>-i vicdana rikkat-ı cinsiye vasıtasıyla gelen </a:t>
            </a:r>
            <a:r>
              <a:rPr lang="tr-TR" sz="2400" dirty="0" err="1"/>
              <a:t>teellüm</a:t>
            </a:r>
            <a:r>
              <a:rPr lang="tr-TR" sz="2400" dirty="0"/>
              <a:t>, o gayr-ı meşru bir surette kazandığı para ile aldığı lezzeti, vicdanı varsa acılaştırır. Böyle </a:t>
            </a:r>
            <a:r>
              <a:rPr lang="tr-TR" sz="2400" dirty="0" err="1"/>
              <a:t>acip</a:t>
            </a:r>
            <a:r>
              <a:rPr lang="tr-TR" sz="2400" dirty="0"/>
              <a:t> bir zamanda, şüpheli mallarda zaruret derecesinde iktifa etmek lâzımdır. Yüz aç adamın huzurunda kemal-i lezzet ile </a:t>
            </a:r>
            <a:r>
              <a:rPr lang="tr-TR" sz="2400" dirty="0" smtClean="0"/>
              <a:t>fazla yenilmez</a:t>
            </a:r>
            <a:r>
              <a:rPr lang="tr-TR" sz="2400" dirty="0"/>
              <a:t>."</a:t>
            </a:r>
          </a:p>
        </p:txBody>
      </p:sp>
    </p:spTree>
    <p:extLst>
      <p:ext uri="{BB962C8B-B14F-4D97-AF65-F5344CB8AC3E}">
        <p14:creationId xmlns:p14="http://schemas.microsoft.com/office/powerpoint/2010/main" val="2578100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0819" y="829635"/>
            <a:ext cx="10396438" cy="4076193"/>
          </a:xfrm>
        </p:spPr>
        <p:txBody>
          <a:bodyPr/>
          <a:lstStyle/>
          <a:p>
            <a:pPr marL="0" indent="0">
              <a:buNone/>
            </a:pPr>
            <a:r>
              <a:rPr lang="tr-TR" sz="2800" dirty="0"/>
              <a:t>Ebu Ali </a:t>
            </a:r>
            <a:r>
              <a:rPr lang="tr-TR" sz="2800" dirty="0" err="1"/>
              <a:t>ibni</a:t>
            </a:r>
            <a:r>
              <a:rPr lang="tr-TR" sz="2800" dirty="0"/>
              <a:t> </a:t>
            </a:r>
            <a:r>
              <a:rPr lang="tr-TR" sz="2800" dirty="0" smtClean="0"/>
              <a:t>Sina</a:t>
            </a:r>
            <a:r>
              <a:rPr lang="tr-TR" sz="3200" dirty="0" smtClean="0"/>
              <a:t> </a:t>
            </a:r>
            <a:r>
              <a:rPr lang="ar-AE" sz="6000" dirty="0"/>
              <a:t>كُلُوا وَاشْرَبوُا وَلاَ </a:t>
            </a:r>
            <a:r>
              <a:rPr lang="ar-AE" sz="6000" dirty="0" smtClean="0"/>
              <a:t>تُسْرِفُوا</a:t>
            </a:r>
            <a:r>
              <a:rPr lang="tr-TR" sz="3200" dirty="0" smtClean="0"/>
              <a:t> </a:t>
            </a:r>
            <a:r>
              <a:rPr lang="tr-TR" sz="3200" dirty="0" err="1"/>
              <a:t>âyetini</a:t>
            </a:r>
            <a:r>
              <a:rPr lang="tr-TR" sz="3200" dirty="0"/>
              <a:t> şöyle tefsir etmiş</a:t>
            </a:r>
            <a:r>
              <a:rPr lang="tr-TR" sz="3200" dirty="0" smtClean="0"/>
              <a:t>. </a:t>
            </a:r>
          </a:p>
          <a:p>
            <a:pPr marL="0" indent="0" algn="just">
              <a:buNone/>
            </a:pPr>
            <a:r>
              <a:rPr lang="tr-TR" sz="3200" dirty="0" smtClean="0"/>
              <a:t>Yani</a:t>
            </a:r>
            <a:r>
              <a:rPr lang="tr-TR" sz="3200" dirty="0"/>
              <a:t>, </a:t>
            </a:r>
            <a:r>
              <a:rPr lang="tr-TR" sz="3200" dirty="0" err="1"/>
              <a:t>ilm</a:t>
            </a:r>
            <a:r>
              <a:rPr lang="tr-TR" sz="3200" dirty="0"/>
              <a:t>-i tıbbı iki satırla topluyorum. Sözün güzelliği kısalığındadır. Yediğin vakit az ye. Yedikten sonra dört beş saat kadar daha yeme. Şifa hazımdadır. Yani, kolayca hazmedeceğin miktarı ye, nefse ve mideye en ağır ve yorucu hal, taam </a:t>
            </a:r>
            <a:r>
              <a:rPr lang="tr-TR" sz="3200" dirty="0" err="1" smtClean="0"/>
              <a:t>taam</a:t>
            </a:r>
            <a:r>
              <a:rPr lang="tr-TR" sz="3200" dirty="0" smtClean="0"/>
              <a:t> üstüne yemektir.</a:t>
            </a:r>
            <a:endParaRPr lang="tr-TR" sz="3200" dirty="0"/>
          </a:p>
        </p:txBody>
      </p:sp>
    </p:spTree>
    <p:extLst>
      <p:ext uri="{BB962C8B-B14F-4D97-AF65-F5344CB8AC3E}">
        <p14:creationId xmlns:p14="http://schemas.microsoft.com/office/powerpoint/2010/main" val="1672126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2984282"/>
          </a:xfrm>
        </p:spPr>
        <p:txBody>
          <a:bodyPr>
            <a:normAutofit/>
          </a:bodyPr>
          <a:lstStyle/>
          <a:p>
            <a:pPr algn="just"/>
            <a:r>
              <a:rPr lang="tr-TR" dirty="0" smtClean="0"/>
              <a:t>Hakkın hatırı alidir; Hiçbir hatıra feda edilmez. Zekat hakkın hatırıdır o zaman…</a:t>
            </a:r>
            <a:endParaRPr lang="tr-TR" dirty="0"/>
          </a:p>
        </p:txBody>
      </p:sp>
      <p:sp>
        <p:nvSpPr>
          <p:cNvPr id="3" name="İçerik Yer Tutucusu 2"/>
          <p:cNvSpPr>
            <a:spLocks noGrp="1"/>
          </p:cNvSpPr>
          <p:nvPr>
            <p:ph idx="1"/>
          </p:nvPr>
        </p:nvSpPr>
        <p:spPr>
          <a:xfrm>
            <a:off x="1069848" y="3468914"/>
            <a:ext cx="10058400" cy="2703286"/>
          </a:xfrm>
        </p:spPr>
        <p:txBody>
          <a:bodyPr>
            <a:noAutofit/>
          </a:bodyPr>
          <a:lstStyle/>
          <a:p>
            <a:pPr marL="0" indent="0" algn="ctr">
              <a:buNone/>
            </a:pPr>
            <a:r>
              <a:rPr lang="tr-TR" sz="19900" dirty="0" smtClean="0"/>
              <a:t>1/40</a:t>
            </a:r>
            <a:endParaRPr lang="tr-TR" sz="19900" dirty="0"/>
          </a:p>
        </p:txBody>
      </p:sp>
    </p:spTree>
    <p:extLst>
      <p:ext uri="{BB962C8B-B14F-4D97-AF65-F5344CB8AC3E}">
        <p14:creationId xmlns:p14="http://schemas.microsoft.com/office/powerpoint/2010/main" val="2377137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1961751"/>
            <a:ext cx="10058400" cy="4050792"/>
          </a:xfrm>
        </p:spPr>
        <p:txBody>
          <a:bodyPr>
            <a:normAutofit/>
          </a:bodyPr>
          <a:lstStyle/>
          <a:p>
            <a:pPr marL="0" indent="0" algn="ctr">
              <a:buNone/>
            </a:pPr>
            <a:r>
              <a:rPr lang="ar-AE" sz="8000" dirty="0"/>
              <a:t>سُبْحَانَكَ لاَعِلْمَ لَنَاۤ اِلاَّ مَاعَلَّمْتَنَاۤ اِنَّكَ اَنْتَ الْعَلِيمُ الْحَكِيمُ</a:t>
            </a:r>
            <a:endParaRPr lang="tr-TR" sz="8000" dirty="0"/>
          </a:p>
        </p:txBody>
      </p:sp>
    </p:spTree>
    <p:extLst>
      <p:ext uri="{BB962C8B-B14F-4D97-AF65-F5344CB8AC3E}">
        <p14:creationId xmlns:p14="http://schemas.microsoft.com/office/powerpoint/2010/main" val="341792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NİMETLERİN MUKABİLİNDE ŞÜKÜR İSTENİYOR</a:t>
            </a:r>
            <a:endParaRPr lang="tr-TR" sz="4000" dirty="0"/>
          </a:p>
        </p:txBody>
      </p:sp>
      <p:sp>
        <p:nvSpPr>
          <p:cNvPr id="3" name="İçerik Yer Tutucusu 2"/>
          <p:cNvSpPr>
            <a:spLocks noGrp="1"/>
          </p:cNvSpPr>
          <p:nvPr>
            <p:ph idx="1"/>
          </p:nvPr>
        </p:nvSpPr>
        <p:spPr>
          <a:xfrm>
            <a:off x="224851" y="2121408"/>
            <a:ext cx="11782269" cy="4050792"/>
          </a:xfrm>
        </p:spPr>
        <p:txBody>
          <a:bodyPr>
            <a:noAutofit/>
          </a:bodyPr>
          <a:lstStyle/>
          <a:p>
            <a:pPr marL="0" indent="0" algn="just">
              <a:buNone/>
            </a:pPr>
            <a:r>
              <a:rPr lang="tr-TR" sz="2700" i="1" dirty="0" smtClean="0"/>
              <a:t>Nimetler iki tarzdadır, biri umumi diğeri hususi olmak üzere teneffüs ettiğimiz hava- dağlar denizler karalar gibi, birde hususi gelen nimetler var; yediğimiz ekmek, içtiğimiz su, kazandığımız para, nimet olarak neyimiz varsa, bunları helal dairesinde istimalimize izin var ama hayvan gibi sarf etmemize izin yok. Buradaki kontrol kişinin aklına havale edilmiştir. Zaten birçok noktadan istikameti </a:t>
            </a:r>
            <a:r>
              <a:rPr lang="tr-TR" sz="2700" i="1" dirty="0" err="1" smtClean="0"/>
              <a:t>sunnet</a:t>
            </a:r>
            <a:r>
              <a:rPr lang="tr-TR" sz="2700" i="1" dirty="0" smtClean="0"/>
              <a:t>-i </a:t>
            </a:r>
            <a:r>
              <a:rPr lang="tr-TR" sz="2700" i="1" dirty="0" err="1" smtClean="0"/>
              <a:t>seniyye</a:t>
            </a:r>
            <a:r>
              <a:rPr lang="tr-TR" sz="2700" i="1" dirty="0" smtClean="0"/>
              <a:t> göstermektedir.</a:t>
            </a:r>
          </a:p>
          <a:p>
            <a:pPr marL="0" indent="0">
              <a:buNone/>
            </a:pPr>
            <a:endParaRPr lang="tr-TR" sz="2800" dirty="0"/>
          </a:p>
        </p:txBody>
      </p:sp>
      <p:pic>
        <p:nvPicPr>
          <p:cNvPr id="4098" name="Picture 2" descr="C:\Users\SYIJ\Desktop\üzüm.jpg"/>
          <p:cNvPicPr>
            <a:picLocks noChangeAspect="1" noChangeArrowheads="1"/>
          </p:cNvPicPr>
          <p:nvPr/>
        </p:nvPicPr>
        <p:blipFill>
          <a:blip r:embed="rId2" cstate="print"/>
          <a:srcRect/>
          <a:stretch>
            <a:fillRect/>
          </a:stretch>
        </p:blipFill>
        <p:spPr bwMode="auto">
          <a:xfrm>
            <a:off x="0" y="4419600"/>
            <a:ext cx="1876425" cy="2438400"/>
          </a:xfrm>
          <a:prstGeom prst="rect">
            <a:avLst/>
          </a:prstGeom>
          <a:noFill/>
        </p:spPr>
      </p:pic>
      <p:pic>
        <p:nvPicPr>
          <p:cNvPr id="4099" name="Picture 3" descr="C:\Users\SYIJ\Desktop\incir.jpg"/>
          <p:cNvPicPr>
            <a:picLocks noChangeAspect="1" noChangeArrowheads="1"/>
          </p:cNvPicPr>
          <p:nvPr/>
        </p:nvPicPr>
        <p:blipFill>
          <a:blip r:embed="rId3" cstate="print"/>
          <a:srcRect/>
          <a:stretch>
            <a:fillRect/>
          </a:stretch>
        </p:blipFill>
        <p:spPr bwMode="auto">
          <a:xfrm>
            <a:off x="2555433" y="4731740"/>
            <a:ext cx="2524125" cy="1771650"/>
          </a:xfrm>
          <a:prstGeom prst="rect">
            <a:avLst/>
          </a:prstGeom>
          <a:noFill/>
        </p:spPr>
      </p:pic>
      <p:pic>
        <p:nvPicPr>
          <p:cNvPr id="4100" name="Picture 4" descr="C:\Users\SYIJ\Desktop\portakal.jpg"/>
          <p:cNvPicPr>
            <a:picLocks noChangeAspect="1" noChangeArrowheads="1"/>
          </p:cNvPicPr>
          <p:nvPr/>
        </p:nvPicPr>
        <p:blipFill>
          <a:blip r:embed="rId4" cstate="print"/>
          <a:srcRect/>
          <a:stretch>
            <a:fillRect/>
          </a:stretch>
        </p:blipFill>
        <p:spPr bwMode="auto">
          <a:xfrm>
            <a:off x="5935168" y="4703476"/>
            <a:ext cx="2419350" cy="1809750"/>
          </a:xfrm>
          <a:prstGeom prst="rect">
            <a:avLst/>
          </a:prstGeom>
          <a:noFill/>
        </p:spPr>
      </p:pic>
      <p:pic>
        <p:nvPicPr>
          <p:cNvPr id="4101" name="Picture 5" descr="C:\Users\SYIJ\Desktop\ekmek.png"/>
          <p:cNvPicPr>
            <a:picLocks noChangeAspect="1" noChangeArrowheads="1"/>
          </p:cNvPicPr>
          <p:nvPr/>
        </p:nvPicPr>
        <p:blipFill>
          <a:blip r:embed="rId5" cstate="print"/>
          <a:srcRect/>
          <a:stretch>
            <a:fillRect/>
          </a:stretch>
        </p:blipFill>
        <p:spPr bwMode="auto">
          <a:xfrm>
            <a:off x="9563257" y="4629618"/>
            <a:ext cx="2419350" cy="1885950"/>
          </a:xfrm>
          <a:prstGeom prst="rect">
            <a:avLst/>
          </a:prstGeom>
          <a:noFill/>
        </p:spPr>
      </p:pic>
    </p:spTree>
    <p:extLst>
      <p:ext uri="{BB962C8B-B14F-4D97-AF65-F5344CB8AC3E}">
        <p14:creationId xmlns:p14="http://schemas.microsoft.com/office/powerpoint/2010/main" val="850502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880" y="0"/>
            <a:ext cx="11802794" cy="1609344"/>
          </a:xfrm>
        </p:spPr>
        <p:txBody>
          <a:bodyPr/>
          <a:lstStyle/>
          <a:p>
            <a:pPr algn="ctr"/>
            <a:r>
              <a:rPr lang="tr-TR" b="1" dirty="0" smtClean="0"/>
              <a:t>İsraf Şükre </a:t>
            </a:r>
            <a:r>
              <a:rPr lang="tr-TR" b="1" dirty="0" err="1" smtClean="0"/>
              <a:t>zIddIr</a:t>
            </a:r>
            <a:r>
              <a:rPr lang="tr-TR" b="1" dirty="0" smtClean="0"/>
              <a:t>!</a:t>
            </a:r>
            <a:endParaRPr lang="tr-TR" dirty="0"/>
          </a:p>
        </p:txBody>
      </p:sp>
      <p:sp>
        <p:nvSpPr>
          <p:cNvPr id="3" name="İçerik Yer Tutucusu 2"/>
          <p:cNvSpPr>
            <a:spLocks noGrp="1"/>
          </p:cNvSpPr>
          <p:nvPr>
            <p:ph idx="1"/>
          </p:nvPr>
        </p:nvSpPr>
        <p:spPr>
          <a:xfrm>
            <a:off x="211015" y="981924"/>
            <a:ext cx="11980985" cy="4050792"/>
          </a:xfrm>
        </p:spPr>
        <p:txBody>
          <a:bodyPr>
            <a:noAutofit/>
          </a:bodyPr>
          <a:lstStyle/>
          <a:p>
            <a:pPr marL="0" indent="0" algn="just">
              <a:buNone/>
            </a:pPr>
            <a:r>
              <a:rPr lang="tr-TR" sz="2800" i="1" dirty="0" smtClean="0"/>
              <a:t>İsraf da adeta Allah’ın ihsanını beğenmemek var. Hafif görmekle tahkir etmek var.</a:t>
            </a:r>
          </a:p>
          <a:p>
            <a:pPr marL="0" indent="0" algn="just">
              <a:buNone/>
            </a:pPr>
            <a:r>
              <a:rPr lang="tr-TR" sz="2800" i="1" dirty="0" smtClean="0"/>
              <a:t>İsraf eden (hâşâ) adeta diyor ki; Ey Allah ben senin bana gönderdiğin bu nimeti beğenmedim, göndere göndere bana bunu mu gönderdin? Manen bu itirazı yapıyor.</a:t>
            </a:r>
          </a:p>
          <a:p>
            <a:pPr marL="0" indent="0" algn="just">
              <a:buNone/>
            </a:pPr>
            <a:r>
              <a:rPr lang="tr-TR" sz="2800" i="1" dirty="0" smtClean="0"/>
              <a:t>Sadece israf etmeyeyim demekle ve israfa dikkat etmekle biz, nimete   hürmet etmiş oluruz, Hem manevi </a:t>
            </a:r>
            <a:r>
              <a:rPr lang="tr-TR" sz="2800" i="1" dirty="0" err="1" smtClean="0"/>
              <a:t>şükr</a:t>
            </a:r>
            <a:r>
              <a:rPr lang="tr-TR" sz="2800" i="1" dirty="0" smtClean="0"/>
              <a:t>-i örfiyi ifa etmiş oluruz, Hem rahmet-i </a:t>
            </a:r>
            <a:r>
              <a:rPr lang="tr-TR" sz="2800" i="1" dirty="0" err="1" smtClean="0"/>
              <a:t>İlâhiye’ye</a:t>
            </a:r>
            <a:r>
              <a:rPr lang="tr-TR" sz="2800" i="1" dirty="0" smtClean="0"/>
              <a:t> hürmet etmiş ve teşekkür etmiş oluruz. Hem mal ve beden noktasında bereket bulmuş oluruz.</a:t>
            </a:r>
          </a:p>
          <a:p>
            <a:pPr marL="0" indent="0" algn="just">
              <a:buNone/>
            </a:pPr>
            <a:r>
              <a:rPr lang="tr-TR" sz="2800" i="1" dirty="0" smtClean="0"/>
              <a:t>Hem sıhhat bulmuş oluruz, hem zilletten ve dilencilikten kurtulmuş oluruz. Kimseye el açarak kendimizi alçaltmamış oluruz. Hem de nimetlerin asıl lezzetlerini tatmış oluruz. </a:t>
            </a:r>
            <a:endParaRPr lang="tr-TR" sz="2800" i="1" dirty="0"/>
          </a:p>
        </p:txBody>
      </p:sp>
    </p:spTree>
    <p:extLst>
      <p:ext uri="{BB962C8B-B14F-4D97-AF65-F5344CB8AC3E}">
        <p14:creationId xmlns:p14="http://schemas.microsoft.com/office/powerpoint/2010/main" val="850502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4813" y="1"/>
            <a:ext cx="10843435" cy="869430"/>
          </a:xfrm>
        </p:spPr>
        <p:txBody>
          <a:bodyPr/>
          <a:lstStyle/>
          <a:p>
            <a:pPr algn="ctr"/>
            <a:r>
              <a:rPr lang="tr-TR" b="1" dirty="0"/>
              <a:t>İKİNCİ NÜKTE</a:t>
            </a:r>
            <a:endParaRPr lang="tr-TR" dirty="0"/>
          </a:p>
        </p:txBody>
      </p:sp>
      <p:sp>
        <p:nvSpPr>
          <p:cNvPr id="3" name="İçerik Yer Tutucusu 2"/>
          <p:cNvSpPr>
            <a:spLocks noGrp="1"/>
          </p:cNvSpPr>
          <p:nvPr>
            <p:ph idx="1"/>
          </p:nvPr>
        </p:nvSpPr>
        <p:spPr>
          <a:xfrm>
            <a:off x="194871" y="622392"/>
            <a:ext cx="11782269" cy="4050792"/>
          </a:xfrm>
        </p:spPr>
        <p:txBody>
          <a:bodyPr>
            <a:normAutofit/>
          </a:bodyPr>
          <a:lstStyle/>
          <a:p>
            <a:pPr marL="0" indent="0" algn="just">
              <a:buNone/>
            </a:pPr>
            <a:r>
              <a:rPr lang="tr-TR" sz="2800" dirty="0" err="1" smtClean="0"/>
              <a:t>Fâtır</a:t>
            </a:r>
            <a:r>
              <a:rPr lang="tr-TR" sz="2800" dirty="0" smtClean="0"/>
              <a:t>-ı </a:t>
            </a:r>
            <a:r>
              <a:rPr lang="tr-TR" sz="2800" dirty="0"/>
              <a:t>Hakîm, insanın vücudunu mükemmel bir saray suretinde ve muntazam bir </a:t>
            </a:r>
            <a:r>
              <a:rPr lang="tr-TR" sz="2800" dirty="0" smtClean="0"/>
              <a:t>şehir</a:t>
            </a:r>
            <a:r>
              <a:rPr lang="tr-TR" sz="2800" dirty="0"/>
              <a:t> misalinde yaratmış</a:t>
            </a:r>
            <a:r>
              <a:rPr lang="tr-TR" sz="2800" dirty="0" smtClean="0"/>
              <a:t>.</a:t>
            </a:r>
          </a:p>
          <a:p>
            <a:pPr marL="0" indent="0" algn="just">
              <a:buNone/>
            </a:pPr>
            <a:r>
              <a:rPr lang="tr-TR" sz="2800" i="1" dirty="0" err="1" smtClean="0"/>
              <a:t>Sıradışı</a:t>
            </a:r>
            <a:r>
              <a:rPr lang="tr-TR" sz="2800" i="1" dirty="0" smtClean="0"/>
              <a:t> muhteşem bir söz. Şehirde polisler ve askerler var vücudumuzda kandaki akyuvarlar var. Şehirde esnaflar var, vücudumuzda kandaki alyuvarlar var. Şehir su ve kanalizasyon şebekesi var. Vücudumuzda su şebekesi olan damarlar ve kanalizasyon şebekesi olan toplardamar ve kalın bağırsaklar var. Şehirde yönetim var, insanda beynin bir tarafı var vücudu yönetir ve hakeza bunlar çoğaltılabilir. </a:t>
            </a:r>
            <a:endParaRPr lang="tr-TR" sz="2800" i="1" dirty="0"/>
          </a:p>
        </p:txBody>
      </p:sp>
      <p:pic>
        <p:nvPicPr>
          <p:cNvPr id="5122" name="Picture 2" descr="C:\Users\SYIJ\Desktop\vucud.jpg"/>
          <p:cNvPicPr>
            <a:picLocks noChangeAspect="1" noChangeArrowheads="1"/>
          </p:cNvPicPr>
          <p:nvPr/>
        </p:nvPicPr>
        <p:blipFill>
          <a:blip r:embed="rId2" cstate="print"/>
          <a:srcRect/>
          <a:stretch>
            <a:fillRect/>
          </a:stretch>
        </p:blipFill>
        <p:spPr bwMode="auto">
          <a:xfrm>
            <a:off x="0" y="3952250"/>
            <a:ext cx="2581275" cy="1771650"/>
          </a:xfrm>
          <a:prstGeom prst="rect">
            <a:avLst/>
          </a:prstGeom>
          <a:noFill/>
        </p:spPr>
      </p:pic>
      <p:pic>
        <p:nvPicPr>
          <p:cNvPr id="5123" name="Picture 3" descr="C:\Users\SYIJ\Desktop\akyuvar.jpg"/>
          <p:cNvPicPr>
            <a:picLocks noChangeAspect="1" noChangeArrowheads="1"/>
          </p:cNvPicPr>
          <p:nvPr/>
        </p:nvPicPr>
        <p:blipFill>
          <a:blip r:embed="rId3" cstate="print"/>
          <a:srcRect/>
          <a:stretch>
            <a:fillRect/>
          </a:stretch>
        </p:blipFill>
        <p:spPr bwMode="auto">
          <a:xfrm>
            <a:off x="2688940" y="5000625"/>
            <a:ext cx="2466975" cy="1857375"/>
          </a:xfrm>
          <a:prstGeom prst="rect">
            <a:avLst/>
          </a:prstGeom>
          <a:noFill/>
        </p:spPr>
      </p:pic>
      <p:pic>
        <p:nvPicPr>
          <p:cNvPr id="5124" name="Picture 4" descr="C:\Users\SYIJ\Desktop\alyuvar.jpg"/>
          <p:cNvPicPr>
            <a:picLocks noChangeAspect="1" noChangeArrowheads="1"/>
          </p:cNvPicPr>
          <p:nvPr/>
        </p:nvPicPr>
        <p:blipFill>
          <a:blip r:embed="rId4" cstate="print"/>
          <a:srcRect/>
          <a:stretch>
            <a:fillRect/>
          </a:stretch>
        </p:blipFill>
        <p:spPr bwMode="auto">
          <a:xfrm>
            <a:off x="5207288" y="3884170"/>
            <a:ext cx="2466975" cy="1847850"/>
          </a:xfrm>
          <a:prstGeom prst="rect">
            <a:avLst/>
          </a:prstGeom>
          <a:noFill/>
        </p:spPr>
      </p:pic>
      <p:pic>
        <p:nvPicPr>
          <p:cNvPr id="5125" name="Picture 5" descr="C:\Users\SYIJ\Desktop\damar.png"/>
          <p:cNvPicPr>
            <a:picLocks noChangeAspect="1" noChangeArrowheads="1"/>
          </p:cNvPicPr>
          <p:nvPr/>
        </p:nvPicPr>
        <p:blipFill>
          <a:blip r:embed="rId5" cstate="print"/>
          <a:srcRect/>
          <a:stretch>
            <a:fillRect/>
          </a:stretch>
        </p:blipFill>
        <p:spPr bwMode="auto">
          <a:xfrm>
            <a:off x="7706662" y="4933950"/>
            <a:ext cx="2371725" cy="1924050"/>
          </a:xfrm>
          <a:prstGeom prst="rect">
            <a:avLst/>
          </a:prstGeom>
          <a:noFill/>
        </p:spPr>
      </p:pic>
      <p:pic>
        <p:nvPicPr>
          <p:cNvPr id="5126" name="Picture 6" descr="C:\Users\SYIJ\Desktop\beyin.jpg"/>
          <p:cNvPicPr>
            <a:picLocks noChangeAspect="1" noChangeArrowheads="1"/>
          </p:cNvPicPr>
          <p:nvPr/>
        </p:nvPicPr>
        <p:blipFill>
          <a:blip r:embed="rId6" cstate="print"/>
          <a:srcRect/>
          <a:stretch>
            <a:fillRect/>
          </a:stretch>
        </p:blipFill>
        <p:spPr bwMode="auto">
          <a:xfrm>
            <a:off x="10110007" y="3568440"/>
            <a:ext cx="1895475" cy="2419350"/>
          </a:xfrm>
          <a:prstGeom prst="rect">
            <a:avLst/>
          </a:prstGeom>
          <a:noFill/>
        </p:spPr>
      </p:pic>
    </p:spTree>
    <p:extLst>
      <p:ext uri="{BB962C8B-B14F-4D97-AF65-F5344CB8AC3E}">
        <p14:creationId xmlns:p14="http://schemas.microsoft.com/office/powerpoint/2010/main" val="300245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4720" y="0"/>
            <a:ext cx="10058400" cy="1049311"/>
          </a:xfrm>
        </p:spPr>
        <p:txBody>
          <a:bodyPr>
            <a:normAutofit fontScale="90000"/>
          </a:bodyPr>
          <a:lstStyle/>
          <a:p>
            <a:pPr algn="ctr"/>
            <a:r>
              <a:rPr lang="tr-TR" b="1" dirty="0" smtClean="0"/>
              <a:t/>
            </a:r>
            <a:br>
              <a:rPr lang="tr-TR" b="1" dirty="0" smtClean="0"/>
            </a:br>
            <a:r>
              <a:rPr lang="tr-TR" b="1" dirty="0" smtClean="0"/>
              <a:t>İKİNCİ</a:t>
            </a:r>
            <a:r>
              <a:rPr lang="tr-TR" b="1" dirty="0"/>
              <a:t> </a:t>
            </a:r>
            <a:r>
              <a:rPr lang="tr-TR" b="1" dirty="0" smtClean="0"/>
              <a:t>NÜKTE</a:t>
            </a:r>
            <a:br>
              <a:rPr lang="tr-TR" b="1" dirty="0" smtClean="0"/>
            </a:br>
            <a:endParaRPr lang="tr-TR" dirty="0"/>
          </a:p>
        </p:txBody>
      </p:sp>
      <p:sp>
        <p:nvSpPr>
          <p:cNvPr id="3" name="İçerik Yer Tutucusu 2"/>
          <p:cNvSpPr>
            <a:spLocks noGrp="1"/>
          </p:cNvSpPr>
          <p:nvPr>
            <p:ph idx="1"/>
          </p:nvPr>
        </p:nvSpPr>
        <p:spPr>
          <a:xfrm>
            <a:off x="179881" y="689548"/>
            <a:ext cx="11797259" cy="5482652"/>
          </a:xfrm>
        </p:spPr>
        <p:txBody>
          <a:bodyPr>
            <a:normAutofit fontScale="92500"/>
          </a:bodyPr>
          <a:lstStyle/>
          <a:p>
            <a:pPr marL="0" indent="0" algn="just">
              <a:buNone/>
            </a:pPr>
            <a:endParaRPr lang="tr-TR" sz="2800" dirty="0" smtClean="0"/>
          </a:p>
          <a:p>
            <a:pPr marL="0" indent="0" algn="just">
              <a:buNone/>
            </a:pPr>
            <a:r>
              <a:rPr lang="tr-TR" sz="2800" dirty="0" smtClean="0"/>
              <a:t>Ağızdaki</a:t>
            </a:r>
            <a:r>
              <a:rPr lang="tr-TR" sz="2800" dirty="0"/>
              <a:t> kuvve-i </a:t>
            </a:r>
            <a:r>
              <a:rPr lang="tr-TR" sz="2800" dirty="0" err="1"/>
              <a:t>zâikayı</a:t>
            </a:r>
            <a:r>
              <a:rPr lang="tr-TR" sz="2800" dirty="0"/>
              <a:t> bir kapıcı, </a:t>
            </a:r>
            <a:r>
              <a:rPr lang="tr-TR" sz="2800" dirty="0" err="1"/>
              <a:t>âsâb</a:t>
            </a:r>
            <a:r>
              <a:rPr lang="tr-TR" sz="2800" dirty="0"/>
              <a:t> ve </a:t>
            </a:r>
            <a:r>
              <a:rPr lang="tr-TR" sz="2800" dirty="0" smtClean="0"/>
              <a:t>damarları </a:t>
            </a:r>
            <a:r>
              <a:rPr lang="tr-TR" sz="2800" dirty="0"/>
              <a:t>telefon ve telgraf telleri gibi, kuvve-i </a:t>
            </a:r>
            <a:r>
              <a:rPr lang="tr-TR" sz="2800" dirty="0" err="1"/>
              <a:t>zâika</a:t>
            </a:r>
            <a:r>
              <a:rPr lang="tr-TR" sz="2800" dirty="0"/>
              <a:t> ile merkez-i vücuttaki mide ile bir medar-ı muhabereleridir ki, ağza gelen maddeyi o damarlarla haber verir. Bedene, mideye lüzumu yoksa “Yasaktır” der, dışarı atar. </a:t>
            </a:r>
            <a:r>
              <a:rPr lang="tr-TR" sz="2800" dirty="0" err="1"/>
              <a:t>Bazan</a:t>
            </a:r>
            <a:r>
              <a:rPr lang="tr-TR" sz="2800" dirty="0"/>
              <a:t> da, bedene menfaati olmamakla beraber, zararlı ve acı ise, hemen dışarı atar, yüzüne tükürür</a:t>
            </a:r>
            <a:r>
              <a:rPr lang="tr-TR" sz="2800" dirty="0" smtClean="0"/>
              <a:t>.</a:t>
            </a:r>
          </a:p>
          <a:p>
            <a:pPr marL="0" indent="0" algn="just">
              <a:buNone/>
            </a:pPr>
            <a:r>
              <a:rPr lang="tr-TR" sz="2800" i="1" dirty="0" smtClean="0"/>
              <a:t>Evet, ağzına aldığı meyve bozuksa, tadı mayhoş ise hemen dilden beyne bir sinyal gider,beyin değerlendirmesini yapar ve zararlıdır dışarı at der. Bu haberleşmeler dilden beyne giden damarlar iledir. Hem ağızdaki ne olduğunu tespit eder, hem sağlam ve bozuk haline göre beyne sinyal gönderir. Evet değerlendirme ile ağızdaki gıda zararlı ise hemen dışarıya atar, yüzüne tükürür.</a:t>
            </a:r>
          </a:p>
          <a:p>
            <a:pPr marL="0" indent="0" algn="just">
              <a:buNone/>
            </a:pPr>
            <a:r>
              <a:rPr lang="tr-TR" sz="2800" dirty="0" smtClean="0"/>
              <a:t/>
            </a:r>
            <a:br>
              <a:rPr lang="tr-TR" sz="2800" dirty="0" smtClean="0"/>
            </a:br>
            <a:endParaRPr lang="tr-TR" sz="2800" dirty="0"/>
          </a:p>
        </p:txBody>
      </p:sp>
    </p:spTree>
    <p:extLst>
      <p:ext uri="{BB962C8B-B14F-4D97-AF65-F5344CB8AC3E}">
        <p14:creationId xmlns:p14="http://schemas.microsoft.com/office/powerpoint/2010/main" val="300245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9567" y="1514007"/>
            <a:ext cx="9009088" cy="3792512"/>
          </a:xfrm>
        </p:spPr>
        <p:txBody>
          <a:bodyPr>
            <a:normAutofit/>
          </a:bodyPr>
          <a:lstStyle/>
          <a:p>
            <a:pPr marL="0" indent="0" algn="just">
              <a:buNone/>
            </a:pPr>
            <a:r>
              <a:rPr lang="tr-TR" sz="2800" dirty="0"/>
              <a:t>İşte, madem ağızdaki kuvve-i </a:t>
            </a:r>
            <a:r>
              <a:rPr lang="tr-TR" sz="2800" dirty="0" err="1"/>
              <a:t>zâika</a:t>
            </a:r>
            <a:r>
              <a:rPr lang="tr-TR" sz="2800" dirty="0"/>
              <a:t> bir kapıcıdır; mide, cesedin idaresi noktasında bir efendi ve bir hâkimdir. O saraya veyahut o şehre gelen ve sarayın hâkimine verilen hediyenin yüz derece kıymeti varsa, kapıcıya bahşiş nev’inden ancak beş derecesi muvafık olur, fazla olamaz. </a:t>
            </a:r>
            <a:r>
              <a:rPr lang="tr-TR" sz="2800" dirty="0" err="1"/>
              <a:t>Tâ</a:t>
            </a:r>
            <a:r>
              <a:rPr lang="tr-TR" sz="2800" dirty="0"/>
              <a:t> ki, kapıcı gururlanıp, baştan çıkıp, vazifeyi unutup, fazla bahşiş veren ihtilâlcileri saray dahiline sokmasın.</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3705" y="102508"/>
            <a:ext cx="2454965" cy="2520771"/>
          </a:xfrm>
          <a:prstGeom prst="ellipse">
            <a:avLst/>
          </a:prstGeom>
          <a:ln>
            <a:noFill/>
          </a:ln>
          <a:effectLst>
            <a:softEdge rad="112500"/>
          </a:effectLst>
        </p:spPr>
      </p:pic>
    </p:spTree>
    <p:extLst>
      <p:ext uri="{BB962C8B-B14F-4D97-AF65-F5344CB8AC3E}">
        <p14:creationId xmlns:p14="http://schemas.microsoft.com/office/powerpoint/2010/main" val="409208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793" y="179882"/>
            <a:ext cx="11877207" cy="5831174"/>
          </a:xfrm>
        </p:spPr>
        <p:txBody>
          <a:bodyPr>
            <a:normAutofit fontScale="70000" lnSpcReduction="20000"/>
          </a:bodyPr>
          <a:lstStyle/>
          <a:p>
            <a:pPr marL="0" indent="0" algn="just">
              <a:buNone/>
            </a:pPr>
            <a:r>
              <a:rPr lang="tr-TR" sz="4000" dirty="0"/>
              <a:t>İşte, bu sırra binaen, şimdi iki lokma farz ediyoruz. Bir lokma, peynir ve yumurta gibi mugaddî maddeden kırk para, diğer lokma en âlâ baklavadan on kuruş olsa; bu iki lokma, ağza girmeden, beden itibarıyla farkları yoktur, müsavidirler. Boğazdan geçtikten sonra, ceset beslemesinde yine müsavidirler. Belki, </a:t>
            </a:r>
            <a:r>
              <a:rPr lang="tr-TR" sz="4000" dirty="0" err="1"/>
              <a:t>bazan</a:t>
            </a:r>
            <a:r>
              <a:rPr lang="tr-TR" sz="4000" dirty="0"/>
              <a:t> kırk paralık peynir daha iyi besler. Yalnız, ağızdaki kuvve-i </a:t>
            </a:r>
            <a:r>
              <a:rPr lang="tr-TR" sz="4000" dirty="0" err="1"/>
              <a:t>zâikayı</a:t>
            </a:r>
            <a:r>
              <a:rPr lang="tr-TR" sz="4000" dirty="0"/>
              <a:t> okşamak noktasında yarım dakika bir fark var. Yarım dakika hatırı için kırk paradan on kuruşa çıkmak ne kadar </a:t>
            </a:r>
            <a:r>
              <a:rPr lang="tr-TR" sz="4000" dirty="0" err="1"/>
              <a:t>mânâsız</a:t>
            </a:r>
            <a:r>
              <a:rPr lang="tr-TR" sz="4000" dirty="0"/>
              <a:t> ve zararlı bir israf olduğu kıyas edilsin</a:t>
            </a:r>
            <a:r>
              <a:rPr lang="tr-TR" sz="4000" dirty="0" smtClean="0"/>
              <a:t>.</a:t>
            </a:r>
          </a:p>
          <a:p>
            <a:pPr marL="0" indent="0" algn="just">
              <a:buFont typeface="Arial" charset="0"/>
              <a:buChar char="•"/>
            </a:pPr>
            <a:r>
              <a:rPr lang="tr-TR" sz="4000" i="1" dirty="0" smtClean="0"/>
              <a:t>Biz yediklerimizin tadını midemizde almıyoruz, sadece dilimizde alıyoruz  ve bizi aldığımız tat beslemez yediklerimizden hazmettiklerimiz besler.</a:t>
            </a:r>
          </a:p>
          <a:p>
            <a:pPr marL="0" indent="0" algn="just">
              <a:buFont typeface="Arial" charset="0"/>
              <a:buChar char="•"/>
            </a:pPr>
            <a:r>
              <a:rPr lang="tr-TR" sz="4000" i="1" dirty="0" smtClean="0"/>
              <a:t>Kuvve-i </a:t>
            </a:r>
            <a:r>
              <a:rPr lang="tr-TR" sz="4000" i="1" dirty="0" err="1" smtClean="0"/>
              <a:t>zaika</a:t>
            </a:r>
            <a:r>
              <a:rPr lang="tr-TR" sz="4000" i="1" dirty="0" smtClean="0"/>
              <a:t>, </a:t>
            </a:r>
            <a:r>
              <a:rPr lang="tr-TR" sz="4000" i="1" dirty="0" err="1" smtClean="0"/>
              <a:t>tadları</a:t>
            </a:r>
            <a:r>
              <a:rPr lang="tr-TR" sz="4000" i="1" dirty="0" smtClean="0"/>
              <a:t> hisseden dilimizdir ve bu iki lokmanın tek farkları dilimizde hissettiğimiz </a:t>
            </a:r>
            <a:r>
              <a:rPr lang="tr-TR" sz="4000" i="1" dirty="0" err="1" smtClean="0"/>
              <a:t>tadlarıdır</a:t>
            </a:r>
            <a:r>
              <a:rPr lang="tr-TR" sz="4000" i="1" dirty="0" smtClean="0"/>
              <a:t>. O da yarım dakika yada daha az iyice çiğnenmezse 5-10 saniye sonra o </a:t>
            </a:r>
            <a:r>
              <a:rPr lang="tr-TR" sz="4000" i="1" dirty="0" err="1" smtClean="0"/>
              <a:t>tadda</a:t>
            </a:r>
            <a:r>
              <a:rPr lang="tr-TR" sz="4000" i="1" dirty="0" smtClean="0"/>
              <a:t> gidiyor. Şimdi biz bu iki lokmadan hangisini tercih ederiz? Bir lokma peynir yumurta 40 para bir lokma harika bir baklava 10 kuruş yani peynir ve yumurtadan 25 kat pahalı, Evet şimdi biz bu iki lokmadan hangisini tercih ederiz yada etmemiz lazım...</a:t>
            </a:r>
            <a:r>
              <a:rPr lang="tr-TR" sz="4000" i="1" dirty="0" err="1" smtClean="0"/>
              <a:t>İstanbuldaki</a:t>
            </a:r>
            <a:r>
              <a:rPr lang="tr-TR" sz="4000" i="1" dirty="0" smtClean="0"/>
              <a:t> sanki yedim camii </a:t>
            </a:r>
            <a:r>
              <a:rPr lang="tr-TR" sz="4000" i="1" dirty="0" err="1" smtClean="0"/>
              <a:t>ni</a:t>
            </a:r>
            <a:r>
              <a:rPr lang="tr-TR" sz="4000" i="1" dirty="0" smtClean="0"/>
              <a:t> akla getiriyor..</a:t>
            </a:r>
          </a:p>
          <a:p>
            <a:pPr marL="0" indent="0" algn="just">
              <a:buFont typeface="Arial" charset="0"/>
              <a:buChar char="•"/>
            </a:pPr>
            <a:endParaRPr lang="tr-TR" sz="28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8046" y="5328232"/>
            <a:ext cx="1593954" cy="1529768"/>
          </a:xfrm>
          <a:prstGeom prst="ellipse">
            <a:avLst/>
          </a:prstGeom>
          <a:ln>
            <a:noFill/>
          </a:ln>
          <a:effectLst>
            <a:softEdge rad="112500"/>
          </a:effectLst>
        </p:spPr>
      </p:pic>
    </p:spTree>
    <p:extLst>
      <p:ext uri="{BB962C8B-B14F-4D97-AF65-F5344CB8AC3E}">
        <p14:creationId xmlns:p14="http://schemas.microsoft.com/office/powerpoint/2010/main" val="1059303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TC103090434[[fn=Ağaç Türü]]</Template>
  <TotalTime>376</TotalTime>
  <Words>2891</Words>
  <Application>Microsoft Office PowerPoint</Application>
  <PresentationFormat>Özel</PresentationFormat>
  <Paragraphs>125</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Wood Type Yazı Tipi</vt:lpstr>
      <vt:lpstr>İstiğna LâzIm, İktisad Melzum</vt:lpstr>
      <vt:lpstr>PowerPoint Sunusu</vt:lpstr>
      <vt:lpstr>BİRİNCİ NÜKTE</vt:lpstr>
      <vt:lpstr>NİMETLERİN MUKABİLİNDE ŞÜKÜR İSTENİYOR</vt:lpstr>
      <vt:lpstr>İsraf Şükre zIddIr!</vt:lpstr>
      <vt:lpstr>İKİNCİ NÜKTE</vt:lpstr>
      <vt:lpstr> İKİNCİ NÜKTE </vt:lpstr>
      <vt:lpstr>PowerPoint Sunusu</vt:lpstr>
      <vt:lpstr>PowerPoint Sunusu</vt:lpstr>
      <vt:lpstr>PowerPoint Sunusu</vt:lpstr>
      <vt:lpstr>PowerPoint Sunusu</vt:lpstr>
      <vt:lpstr>ÜÇÜNCÜ NÜKTE</vt:lpstr>
      <vt:lpstr>ÜÇÜNCÜ NÜKTE</vt:lpstr>
      <vt:lpstr>PowerPoint Sunusu</vt:lpstr>
      <vt:lpstr>PowerPoint Sunusu</vt:lpstr>
      <vt:lpstr>PowerPoint Sunusu</vt:lpstr>
      <vt:lpstr>DÖRDÜNCÜ NÜKTE</vt:lpstr>
      <vt:lpstr>DÖRDÜNCÜ NÜKTE</vt:lpstr>
      <vt:lpstr>DÖRDÜNCÜ NÜKTE</vt:lpstr>
      <vt:lpstr>DÖRDÜNCÜ NÜKTE</vt:lpstr>
      <vt:lpstr>DÖRDÜNCÜ NÜKTE</vt:lpstr>
      <vt:lpstr>PowerPoint Sunusu</vt:lpstr>
      <vt:lpstr>PowerPoint Sunusu</vt:lpstr>
      <vt:lpstr>PowerPoint Sunusu</vt:lpstr>
      <vt:lpstr>PowerPoint Sunusu</vt:lpstr>
      <vt:lpstr>PowerPoint Sunusu</vt:lpstr>
      <vt:lpstr>PowerPoint Sunusu</vt:lpstr>
      <vt:lpstr>ÜÇÜNCÜ NETİCE:</vt:lpstr>
      <vt:lpstr>Peygamberimiz (SAV), Allah'ın affetmeyeceği insan tiplerinden birisi, "diğer insanlara karşı yükümlü bulunduğu mesuliyetlerden bihaber olandır" diye buyurmaktadır. Bu hususta birçok âyet-i kerime ve hadis-i şerif mevcuttur. Bunlardan birkaçını burada hemen zikredelim.</vt:lpstr>
      <vt:lpstr>PowerPoint Sunusu</vt:lpstr>
      <vt:lpstr>PowerPoint Sunusu</vt:lpstr>
      <vt:lpstr>Hakkın hatırı alidir; Hiçbir hatıra feda edilmez. Zekat hakkın hatırıdır o zaman…</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Takdir-i Hüdâ kuvve-i bâzû ile dönmez, Bir şem'a ki Mevlâ yaka, üflemekle sönmez!</dc:title>
  <dc:creator>ayşe tuba tufan</dc:creator>
  <cp:lastModifiedBy>Pau</cp:lastModifiedBy>
  <cp:revision>55</cp:revision>
  <dcterms:created xsi:type="dcterms:W3CDTF">2013-11-15T16:02:25Z</dcterms:created>
  <dcterms:modified xsi:type="dcterms:W3CDTF">2013-11-18T09:39:34Z</dcterms:modified>
</cp:coreProperties>
</file>